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7"/>
  </p:notesMasterIdLst>
  <p:handoutMasterIdLst>
    <p:handoutMasterId r:id="rId48"/>
  </p:handoutMasterIdLst>
  <p:sldIdLst>
    <p:sldId id="256" r:id="rId2"/>
    <p:sldId id="259" r:id="rId3"/>
    <p:sldId id="268" r:id="rId4"/>
    <p:sldId id="270" r:id="rId5"/>
    <p:sldId id="289" r:id="rId6"/>
    <p:sldId id="285" r:id="rId7"/>
    <p:sldId id="290" r:id="rId8"/>
    <p:sldId id="257" r:id="rId9"/>
    <p:sldId id="300" r:id="rId10"/>
    <p:sldId id="265" r:id="rId11"/>
    <p:sldId id="272" r:id="rId12"/>
    <p:sldId id="279" r:id="rId13"/>
    <p:sldId id="271" r:id="rId14"/>
    <p:sldId id="280" r:id="rId15"/>
    <p:sldId id="291" r:id="rId16"/>
    <p:sldId id="266" r:id="rId17"/>
    <p:sldId id="274" r:id="rId18"/>
    <p:sldId id="275" r:id="rId19"/>
    <p:sldId id="281" r:id="rId20"/>
    <p:sldId id="292" r:id="rId21"/>
    <p:sldId id="269" r:id="rId22"/>
    <p:sldId id="284" r:id="rId23"/>
    <p:sldId id="298" r:id="rId24"/>
    <p:sldId id="299" r:id="rId25"/>
    <p:sldId id="297" r:id="rId26"/>
    <p:sldId id="293" r:id="rId27"/>
    <p:sldId id="262" r:id="rId28"/>
    <p:sldId id="267" r:id="rId29"/>
    <p:sldId id="273" r:id="rId30"/>
    <p:sldId id="294" r:id="rId31"/>
    <p:sldId id="296" r:id="rId32"/>
    <p:sldId id="261" r:id="rId33"/>
    <p:sldId id="301" r:id="rId34"/>
    <p:sldId id="263" r:id="rId35"/>
    <p:sldId id="264" r:id="rId36"/>
    <p:sldId id="287" r:id="rId37"/>
    <p:sldId id="288" r:id="rId38"/>
    <p:sldId id="295" r:id="rId39"/>
    <p:sldId id="258" r:id="rId40"/>
    <p:sldId id="276" r:id="rId41"/>
    <p:sldId id="282" r:id="rId42"/>
    <p:sldId id="283" r:id="rId43"/>
    <p:sldId id="277" r:id="rId44"/>
    <p:sldId id="278" r:id="rId45"/>
    <p:sldId id="286" r:id="rId4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3" autoAdjust="0"/>
    <p:restoredTop sz="94000" autoAdjust="0"/>
  </p:normalViewPr>
  <p:slideViewPr>
    <p:cSldViewPr>
      <p:cViewPr varScale="1">
        <p:scale>
          <a:sx n="83" d="100"/>
          <a:sy n="83" d="100"/>
        </p:scale>
        <p:origin x="-56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0" d="100"/>
          <a:sy n="70" d="100"/>
        </p:scale>
        <p:origin x="-281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2432A0-236D-4757-84FD-B50EAE8244F2}" type="datetimeFigureOut">
              <a:rPr lang="fr-FR" smtClean="0"/>
              <a:pPr/>
              <a:t>06/05/2010</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4BC351-5F5B-416A-8155-3D8C74E2C227}" type="slidenum">
              <a:rPr lang="fr-FR" smtClean="0"/>
              <a:pPr/>
              <a:t>‹N°›</a:t>
            </a:fld>
            <a:endParaRPr lang="fr-FR"/>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ACBBC5-4F9A-452C-A20D-C09E6C0BBDC1}" type="datetimeFigureOut">
              <a:rPr lang="fr-FR" smtClean="0"/>
              <a:pPr/>
              <a:t>06/05/2010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17789A-EF76-49D9-9F91-6CBE7703E74C}" type="slidenum">
              <a:rPr lang="fr-FR" smtClean="0"/>
              <a:pPr/>
              <a:t>‹N°›</a:t>
            </a:fld>
            <a:endParaRPr lang="fr-F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9" name="Titr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17" name="Sous-titr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30" name="Espace réservé de la date 29"/>
          <p:cNvSpPr>
            <a:spLocks noGrp="1"/>
          </p:cNvSpPr>
          <p:nvPr>
            <p:ph type="dt" sz="half" idx="10"/>
          </p:nvPr>
        </p:nvSpPr>
        <p:spPr/>
        <p:txBody>
          <a:bodyPr/>
          <a:lstStyle/>
          <a:p>
            <a:fld id="{7E9AB225-24E7-4B5B-A9DA-F21DF7EF0CF8}" type="datetime1">
              <a:rPr lang="fr-FR" smtClean="0"/>
              <a:pPr/>
              <a:t>06/05/2010</a:t>
            </a:fld>
            <a:endParaRPr lang="fr-FR"/>
          </a:p>
        </p:txBody>
      </p:sp>
      <p:sp>
        <p:nvSpPr>
          <p:cNvPr id="19" name="Espace réservé du pied de page 18"/>
          <p:cNvSpPr>
            <a:spLocks noGrp="1"/>
          </p:cNvSpPr>
          <p:nvPr>
            <p:ph type="ftr" sz="quarter" idx="11"/>
          </p:nvPr>
        </p:nvSpPr>
        <p:spPr/>
        <p:txBody>
          <a:bodyPr/>
          <a:lstStyle/>
          <a:p>
            <a:endParaRPr lang="fr-FR"/>
          </a:p>
        </p:txBody>
      </p:sp>
      <p:sp>
        <p:nvSpPr>
          <p:cNvPr id="27" name="Espace réservé du numéro de diapositive 26"/>
          <p:cNvSpPr>
            <a:spLocks noGrp="1"/>
          </p:cNvSpPr>
          <p:nvPr>
            <p:ph type="sldNum" sz="quarter" idx="12"/>
          </p:nvPr>
        </p:nvSpPr>
        <p:spPr/>
        <p:txBody>
          <a:bodyPr/>
          <a:lstStyle/>
          <a:p>
            <a:fld id="{2B49154C-2689-4000-8548-AA4EB3458A20}" type="slidenum">
              <a:rPr lang="fr-FR" smtClean="0"/>
              <a:pPr/>
              <a:t>‹N°›</a:t>
            </a:fld>
            <a:endParaRPr lang="fr-FR"/>
          </a:p>
        </p:txBody>
      </p:sp>
    </p:spTree>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29DEAAD-B357-4A6C-BCB0-687841056F9D}" type="datetime1">
              <a:rPr lang="fr-FR" smtClean="0"/>
              <a:pPr/>
              <a:t>06/05/2010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49154C-2689-4000-8548-AA4EB3458A20}" type="slidenum">
              <a:rPr lang="fr-FR" smtClean="0"/>
              <a:pPr/>
              <a:t>‹N°›</a:t>
            </a:fld>
            <a:endParaRPr lang="fr-FR"/>
          </a:p>
        </p:txBody>
      </p:sp>
      <p:sp>
        <p:nvSpPr>
          <p:cNvPr id="7" name="Nuage 6"/>
          <p:cNvSpPr/>
          <p:nvPr userDrawn="1"/>
        </p:nvSpPr>
        <p:spPr>
          <a:xfrm>
            <a:off x="0" y="0"/>
            <a:ext cx="2285984" cy="571504"/>
          </a:xfrm>
          <a:prstGeom prst="cloud">
            <a:avLst/>
          </a:prstGeom>
          <a:solidFill>
            <a:schemeClr val="tx2">
              <a:lumMod val="40000"/>
              <a:lumOff val="60000"/>
            </a:schemeClr>
          </a:solidFill>
          <a:scene3d>
            <a:camera prst="orthographicFront"/>
            <a:lightRig rig="balanced" dir="t"/>
          </a:scene3d>
          <a:sp3d contourW="12700">
            <a:bevelT/>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Georgia" pitchFamily="18" charset="0"/>
              </a:rPr>
              <a:t>L’aérodrome</a:t>
            </a:r>
            <a:endParaRPr lang="fr-FR" dirty="0">
              <a:solidFill>
                <a:schemeClr val="tx1"/>
              </a:solidFill>
              <a:latin typeface="Georgia" pitchFamily="18" charset="0"/>
            </a:endParaRPr>
          </a:p>
        </p:txBody>
      </p:sp>
    </p:spTree>
  </p:cSld>
  <p:clrMapOvr>
    <a:masterClrMapping/>
  </p:clrMapOvr>
  <p:transition spd="slow"/>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914401"/>
            <a:ext cx="2057400" cy="5211763"/>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914401"/>
            <a:ext cx="6019800" cy="5211763"/>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A171FF8B-FB9D-4B23-B60E-D101E8F27426}" type="datetime1">
              <a:rPr lang="fr-FR" smtClean="0"/>
              <a:pPr/>
              <a:t>06/05/2010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49154C-2689-4000-8548-AA4EB3458A20}" type="slidenum">
              <a:rPr lang="fr-FR" smtClean="0"/>
              <a:pPr/>
              <a:t>‹N°›</a:t>
            </a:fld>
            <a:endParaRPr lang="fr-FR"/>
          </a:p>
        </p:txBody>
      </p:sp>
      <p:sp>
        <p:nvSpPr>
          <p:cNvPr id="7" name="Nuage 6"/>
          <p:cNvSpPr/>
          <p:nvPr userDrawn="1"/>
        </p:nvSpPr>
        <p:spPr>
          <a:xfrm>
            <a:off x="0" y="0"/>
            <a:ext cx="2285984" cy="571504"/>
          </a:xfrm>
          <a:prstGeom prst="cloud">
            <a:avLst/>
          </a:prstGeom>
          <a:solidFill>
            <a:schemeClr val="tx2">
              <a:lumMod val="40000"/>
              <a:lumOff val="60000"/>
            </a:schemeClr>
          </a:solidFill>
          <a:scene3d>
            <a:camera prst="orthographicFront"/>
            <a:lightRig rig="balanced" dir="t"/>
          </a:scene3d>
          <a:sp3d contourW="12700">
            <a:bevelT/>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Georgia" pitchFamily="18" charset="0"/>
              </a:rPr>
              <a:t>L’aérodrome</a:t>
            </a:r>
            <a:endParaRPr lang="fr-FR" dirty="0">
              <a:solidFill>
                <a:schemeClr val="tx1"/>
              </a:solidFill>
              <a:latin typeface="Georgia" pitchFamily="18" charset="0"/>
            </a:endParaRPr>
          </a:p>
        </p:txBody>
      </p:sp>
    </p:spTree>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pic>
        <p:nvPicPr>
          <p:cNvPr id="8" name="Image 7" descr="MervilleCalonne FrancisBocquet.jpg"/>
          <p:cNvPicPr>
            <a:picLocks noChangeAspect="1"/>
          </p:cNvPicPr>
          <p:nvPr userDrawn="1"/>
        </p:nvPicPr>
        <p:blipFill>
          <a:blip r:embed="rId2" cstate="print">
            <a:lum bright="46000" contrast="-63000"/>
          </a:blip>
          <a:srcRect b="6106"/>
          <a:stretch>
            <a:fillRect/>
          </a:stretch>
        </p:blipFill>
        <p:spPr>
          <a:xfrm>
            <a:off x="1" y="1231035"/>
            <a:ext cx="9144000" cy="5726571"/>
          </a:xfrm>
          <a:prstGeom prst="ellipse">
            <a:avLst/>
          </a:prstGeom>
          <a:ln>
            <a:noFill/>
          </a:ln>
          <a:effectLst>
            <a:softEdge rad="317500"/>
          </a:effectLst>
        </p:spPr>
      </p:pic>
      <p:sp>
        <p:nvSpPr>
          <p:cNvPr id="2" name="Titre 1"/>
          <p:cNvSpPr>
            <a:spLocks noGrp="1"/>
          </p:cNvSpPr>
          <p:nvPr>
            <p:ph type="title"/>
          </p:nvPr>
        </p:nvSpPr>
        <p:spPr/>
        <p:txBody>
          <a:bodyPr/>
          <a:lstStyle/>
          <a:p>
            <a:r>
              <a:rPr kumimoji="0" lang="fr-FR" dirty="0" smtClean="0"/>
              <a:t>Cliquez pour modifier le style du titre</a:t>
            </a:r>
            <a:endParaRPr kumimoji="0" lang="en-US" dirty="0"/>
          </a:p>
        </p:txBody>
      </p:sp>
      <p:sp>
        <p:nvSpPr>
          <p:cNvPr id="3" name="Espace réservé du contenu 2"/>
          <p:cNvSpPr>
            <a:spLocks noGrp="1"/>
          </p:cNvSpPr>
          <p:nvPr>
            <p:ph idx="1"/>
          </p:nvPr>
        </p:nvSpPr>
        <p:spPr>
          <a:xfrm>
            <a:off x="500034" y="1857364"/>
            <a:ext cx="8229600" cy="4389120"/>
          </a:xfrm>
        </p:spPr>
        <p:txBody>
          <a:bodyPr/>
          <a:lstStyle/>
          <a:p>
            <a:pPr lvl="0" eaLnBrk="1" latinLnBrk="0" hangingPunct="1"/>
            <a:r>
              <a:rPr lang="fr-FR" dirty="0" smtClean="0"/>
              <a:t>Cliquez pour modifier les styles du texte du masque</a:t>
            </a:r>
          </a:p>
          <a:p>
            <a:pPr lvl="1" eaLnBrk="1" latinLnBrk="0" hangingPunct="1"/>
            <a:r>
              <a:rPr lang="fr-FR" dirty="0" smtClean="0"/>
              <a:t>Deuxième niveau</a:t>
            </a:r>
          </a:p>
          <a:p>
            <a:pPr lvl="2" eaLnBrk="1" latinLnBrk="0" hangingPunct="1"/>
            <a:r>
              <a:rPr lang="fr-FR" dirty="0" smtClean="0"/>
              <a:t>Troisième niveau</a:t>
            </a:r>
          </a:p>
          <a:p>
            <a:pPr lvl="3" eaLnBrk="1" latinLnBrk="0" hangingPunct="1"/>
            <a:r>
              <a:rPr lang="fr-FR" dirty="0" smtClean="0"/>
              <a:t>Quatrième niveau</a:t>
            </a:r>
          </a:p>
          <a:p>
            <a:pPr lvl="4" eaLnBrk="1" latinLnBrk="0" hangingPunct="1"/>
            <a:r>
              <a:rPr lang="fr-FR" dirty="0" smtClean="0"/>
              <a:t>Cinquième niveau</a:t>
            </a:r>
            <a:endParaRPr kumimoji="0" lang="en-US" dirty="0"/>
          </a:p>
        </p:txBody>
      </p:sp>
      <p:sp>
        <p:nvSpPr>
          <p:cNvPr id="4" name="Espace réservé de la date 3"/>
          <p:cNvSpPr>
            <a:spLocks noGrp="1"/>
          </p:cNvSpPr>
          <p:nvPr>
            <p:ph type="dt" sz="half" idx="10"/>
          </p:nvPr>
        </p:nvSpPr>
        <p:spPr/>
        <p:txBody>
          <a:bodyPr/>
          <a:lstStyle/>
          <a:p>
            <a:fld id="{8839D8B2-7850-4FB9-8A71-D0B64C6F63C7}" type="datetime1">
              <a:rPr lang="fr-FR" smtClean="0"/>
              <a:pPr/>
              <a:t>06/05/2010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49154C-2689-4000-8548-AA4EB3458A20}" type="slidenum">
              <a:rPr lang="fr-FR" smtClean="0"/>
              <a:pPr/>
              <a:t>‹N°›</a:t>
            </a:fld>
            <a:endParaRPr lang="fr-FR"/>
          </a:p>
        </p:txBody>
      </p:sp>
      <p:sp>
        <p:nvSpPr>
          <p:cNvPr id="7" name="Nuage 6"/>
          <p:cNvSpPr/>
          <p:nvPr userDrawn="1"/>
        </p:nvSpPr>
        <p:spPr>
          <a:xfrm>
            <a:off x="0" y="0"/>
            <a:ext cx="2285984" cy="571504"/>
          </a:xfrm>
          <a:prstGeom prst="cloud">
            <a:avLst/>
          </a:prstGeom>
          <a:solidFill>
            <a:schemeClr val="tx2">
              <a:lumMod val="40000"/>
              <a:lumOff val="60000"/>
            </a:schemeClr>
          </a:solidFill>
          <a:scene3d>
            <a:camera prst="orthographicFront"/>
            <a:lightRig rig="balanced" dir="t"/>
          </a:scene3d>
          <a:sp3d contourW="12700">
            <a:bevelT/>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Georgia" pitchFamily="18" charset="0"/>
              </a:rPr>
              <a:t>L’aérodrome</a:t>
            </a:r>
            <a:endParaRPr lang="fr-FR" dirty="0">
              <a:solidFill>
                <a:schemeClr val="tx1"/>
              </a:solidFill>
              <a:latin typeface="Georgia" pitchFamily="18" charset="0"/>
            </a:endParaRPr>
          </a:p>
        </p:txBody>
      </p:sp>
    </p:spTree>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9" name="Image 8" descr="MervilleCalonne FrancisBocquet.jpg"/>
          <p:cNvPicPr>
            <a:picLocks noChangeAspect="1"/>
          </p:cNvPicPr>
          <p:nvPr userDrawn="1"/>
        </p:nvPicPr>
        <p:blipFill>
          <a:blip r:embed="rId2" cstate="print">
            <a:lum bright="46000" contrast="-63000"/>
          </a:blip>
          <a:srcRect b="6106"/>
          <a:stretch>
            <a:fillRect/>
          </a:stretch>
        </p:blipFill>
        <p:spPr>
          <a:xfrm>
            <a:off x="1" y="1231035"/>
            <a:ext cx="9144000" cy="5726571"/>
          </a:xfrm>
          <a:prstGeom prst="ellipse">
            <a:avLst/>
          </a:prstGeom>
          <a:ln>
            <a:noFill/>
          </a:ln>
          <a:effectLst>
            <a:softEdge rad="317500"/>
          </a:effectLst>
        </p:spPr>
      </p:pic>
      <p:sp>
        <p:nvSpPr>
          <p:cNvPr id="2" name="Titr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59574F5C-3BD2-4ABC-B695-F3040FCCE09A}" type="datetime1">
              <a:rPr lang="fr-FR" smtClean="0"/>
              <a:pPr/>
              <a:t>06/05/2010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B49154C-2689-4000-8548-AA4EB3458A20}" type="slidenum">
              <a:rPr lang="fr-FR" smtClean="0"/>
              <a:pPr/>
              <a:t>‹N°›</a:t>
            </a:fld>
            <a:endParaRPr lang="fr-FR"/>
          </a:p>
        </p:txBody>
      </p:sp>
      <p:sp>
        <p:nvSpPr>
          <p:cNvPr id="7" name="Nuage 6"/>
          <p:cNvSpPr/>
          <p:nvPr userDrawn="1"/>
        </p:nvSpPr>
        <p:spPr>
          <a:xfrm>
            <a:off x="0" y="0"/>
            <a:ext cx="2285984" cy="571504"/>
          </a:xfrm>
          <a:prstGeom prst="cloud">
            <a:avLst/>
          </a:prstGeom>
          <a:solidFill>
            <a:schemeClr val="tx2">
              <a:lumMod val="40000"/>
              <a:lumOff val="60000"/>
            </a:schemeClr>
          </a:solidFill>
          <a:scene3d>
            <a:camera prst="orthographicFront"/>
            <a:lightRig rig="balanced" dir="t"/>
          </a:scene3d>
          <a:sp3d contourW="12700">
            <a:bevelT/>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Georgia" pitchFamily="18" charset="0"/>
              </a:rPr>
              <a:t>L’aérodrome</a:t>
            </a:r>
            <a:endParaRPr lang="fr-FR" dirty="0">
              <a:solidFill>
                <a:schemeClr val="tx1"/>
              </a:solidFill>
              <a:latin typeface="Georgia" pitchFamily="18" charset="0"/>
            </a:endParaRPr>
          </a:p>
        </p:txBody>
      </p:sp>
    </p:spTree>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9" name="Image 8" descr="MervilleCalonne FrancisBocquet.jpg"/>
          <p:cNvPicPr>
            <a:picLocks noChangeAspect="1"/>
          </p:cNvPicPr>
          <p:nvPr userDrawn="1"/>
        </p:nvPicPr>
        <p:blipFill>
          <a:blip r:embed="rId2" cstate="print">
            <a:lum bright="46000" contrast="-63000"/>
          </a:blip>
          <a:srcRect b="6106"/>
          <a:stretch>
            <a:fillRect/>
          </a:stretch>
        </p:blipFill>
        <p:spPr>
          <a:xfrm>
            <a:off x="1" y="1231035"/>
            <a:ext cx="9144000" cy="5726571"/>
          </a:xfrm>
          <a:prstGeom prst="ellipse">
            <a:avLst/>
          </a:prstGeom>
          <a:ln>
            <a:noFill/>
          </a:ln>
          <a:effectLst>
            <a:softEdge rad="317500"/>
          </a:effectLst>
        </p:spPr>
      </p:pic>
      <p:sp>
        <p:nvSpPr>
          <p:cNvPr id="2" name="Titre 1"/>
          <p:cNvSpPr>
            <a:spLocks noGrp="1"/>
          </p:cNvSpPr>
          <p:nvPr>
            <p:ph type="title"/>
          </p:nvPr>
        </p:nvSpPr>
        <p:spPr>
          <a:xfrm>
            <a:off x="457200" y="704088"/>
            <a:ext cx="8229600" cy="1143000"/>
          </a:xfrm>
        </p:spPr>
        <p:txBody>
          <a:bodyPr/>
          <a:lstStyle/>
          <a:p>
            <a:r>
              <a:rPr kumimoji="0" lang="fr-FR" dirty="0" smtClean="0"/>
              <a:t>Cliquez pour modifier le style du titre</a:t>
            </a:r>
            <a:endParaRPr kumimoji="0" lang="en-US" dirty="0"/>
          </a:p>
        </p:txBody>
      </p:sp>
      <p:sp>
        <p:nvSpPr>
          <p:cNvPr id="3" name="Espace réservé du contenu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91169031-C908-4B1D-95C1-6B628276894B}" type="datetime1">
              <a:rPr lang="fr-FR" smtClean="0"/>
              <a:pPr/>
              <a:t>06/05/2010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49154C-2689-4000-8548-AA4EB3458A20}" type="slidenum">
              <a:rPr lang="fr-FR" smtClean="0"/>
              <a:pPr/>
              <a:t>‹N°›</a:t>
            </a:fld>
            <a:endParaRPr lang="fr-FR"/>
          </a:p>
        </p:txBody>
      </p:sp>
      <p:sp>
        <p:nvSpPr>
          <p:cNvPr id="8" name="Nuage 7"/>
          <p:cNvSpPr/>
          <p:nvPr userDrawn="1"/>
        </p:nvSpPr>
        <p:spPr>
          <a:xfrm>
            <a:off x="0" y="0"/>
            <a:ext cx="2285984" cy="571504"/>
          </a:xfrm>
          <a:prstGeom prst="cloud">
            <a:avLst/>
          </a:prstGeom>
          <a:solidFill>
            <a:schemeClr val="tx2">
              <a:lumMod val="40000"/>
              <a:lumOff val="60000"/>
            </a:schemeClr>
          </a:solidFill>
          <a:scene3d>
            <a:camera prst="orthographicFront"/>
            <a:lightRig rig="balanced" dir="t"/>
          </a:scene3d>
          <a:sp3d contourW="12700">
            <a:bevelT/>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Georgia" pitchFamily="18" charset="0"/>
              </a:rPr>
              <a:t>L’aérodrome</a:t>
            </a:r>
            <a:endParaRPr lang="fr-FR" dirty="0">
              <a:solidFill>
                <a:schemeClr val="tx1"/>
              </a:solidFill>
              <a:latin typeface="Georgia" pitchFamily="18" charset="0"/>
            </a:endParaRPr>
          </a:p>
        </p:txBody>
      </p:sp>
    </p:spTree>
  </p:cSld>
  <p:clrMapOvr>
    <a:masterClrMapping/>
  </p:clrMapOvr>
  <p:transition spd="slow"/>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11" name="Image 10" descr="MervilleCalonne FrancisBocquet.jpg"/>
          <p:cNvPicPr>
            <a:picLocks noChangeAspect="1"/>
          </p:cNvPicPr>
          <p:nvPr userDrawn="1"/>
        </p:nvPicPr>
        <p:blipFill>
          <a:blip r:embed="rId2" cstate="print">
            <a:lum bright="46000" contrast="-63000"/>
          </a:blip>
          <a:srcRect b="6106"/>
          <a:stretch>
            <a:fillRect/>
          </a:stretch>
        </p:blipFill>
        <p:spPr>
          <a:xfrm>
            <a:off x="1" y="1231035"/>
            <a:ext cx="9144000" cy="5726571"/>
          </a:xfrm>
          <a:prstGeom prst="ellipse">
            <a:avLst/>
          </a:prstGeom>
          <a:ln>
            <a:noFill/>
          </a:ln>
          <a:effectLst>
            <a:softEdge rad="317500"/>
          </a:effectLst>
        </p:spPr>
      </p:pic>
      <p:sp>
        <p:nvSpPr>
          <p:cNvPr id="2" name="Titre 1"/>
          <p:cNvSpPr>
            <a:spLocks noGrp="1"/>
          </p:cNvSpPr>
          <p:nvPr>
            <p:ph type="title"/>
          </p:nvPr>
        </p:nvSpPr>
        <p:spPr>
          <a:xfrm>
            <a:off x="457200" y="704088"/>
            <a:ext cx="8229600" cy="1143000"/>
          </a:xfrm>
        </p:spPr>
        <p:txBody>
          <a:bodyPr tIns="45720" anchor="b"/>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5389E097-9B5B-44EC-B360-BF5698A6A83E}" type="datetime1">
              <a:rPr lang="fr-FR" smtClean="0"/>
              <a:pPr/>
              <a:t>06/05/2010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B49154C-2689-4000-8548-AA4EB3458A20}" type="slidenum">
              <a:rPr lang="fr-FR" smtClean="0"/>
              <a:pPr/>
              <a:t>‹N°›</a:t>
            </a:fld>
            <a:endParaRPr lang="fr-FR"/>
          </a:p>
        </p:txBody>
      </p:sp>
      <p:sp>
        <p:nvSpPr>
          <p:cNvPr id="10" name="Nuage 9"/>
          <p:cNvSpPr/>
          <p:nvPr userDrawn="1"/>
        </p:nvSpPr>
        <p:spPr>
          <a:xfrm>
            <a:off x="0" y="0"/>
            <a:ext cx="2285984" cy="571504"/>
          </a:xfrm>
          <a:prstGeom prst="cloud">
            <a:avLst/>
          </a:prstGeom>
          <a:solidFill>
            <a:schemeClr val="tx2">
              <a:lumMod val="40000"/>
              <a:lumOff val="60000"/>
            </a:schemeClr>
          </a:solidFill>
          <a:scene3d>
            <a:camera prst="orthographicFront"/>
            <a:lightRig rig="balanced" dir="t"/>
          </a:scene3d>
          <a:sp3d contourW="12700">
            <a:bevelT/>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Georgia" pitchFamily="18" charset="0"/>
              </a:rPr>
              <a:t>L’aérodrome</a:t>
            </a:r>
            <a:endParaRPr lang="fr-FR" dirty="0">
              <a:solidFill>
                <a:schemeClr val="tx1"/>
              </a:solidFill>
              <a:latin typeface="Georgia" pitchFamily="18" charset="0"/>
            </a:endParaRPr>
          </a:p>
        </p:txBody>
      </p:sp>
    </p:spTree>
  </p:cSld>
  <p:clrMapOvr>
    <a:masterClrMapping/>
  </p:clrMapOvr>
  <p:transition spd="slow"/>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7" name="Image 6" descr="MervilleCalonne FrancisBocquet.jpg"/>
          <p:cNvPicPr>
            <a:picLocks noChangeAspect="1"/>
          </p:cNvPicPr>
          <p:nvPr userDrawn="1"/>
        </p:nvPicPr>
        <p:blipFill>
          <a:blip r:embed="rId2" cstate="print">
            <a:lum bright="46000" contrast="-63000"/>
          </a:blip>
          <a:srcRect b="6106"/>
          <a:stretch>
            <a:fillRect/>
          </a:stretch>
        </p:blipFill>
        <p:spPr>
          <a:xfrm>
            <a:off x="1" y="1231035"/>
            <a:ext cx="9144000" cy="5726571"/>
          </a:xfrm>
          <a:prstGeom prst="ellipse">
            <a:avLst/>
          </a:prstGeom>
          <a:ln>
            <a:noFill/>
          </a:ln>
          <a:effectLst>
            <a:softEdge rad="317500"/>
          </a:effectLst>
        </p:spPr>
      </p:pic>
      <p:sp>
        <p:nvSpPr>
          <p:cNvPr id="2" name="Titr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dirty="0" smtClean="0"/>
              <a:t>Cliquez pour modifier le style du titre</a:t>
            </a:r>
            <a:endParaRPr kumimoji="0" lang="en-US" dirty="0"/>
          </a:p>
        </p:txBody>
      </p:sp>
      <p:sp>
        <p:nvSpPr>
          <p:cNvPr id="3" name="Espace réservé de la date 2"/>
          <p:cNvSpPr>
            <a:spLocks noGrp="1"/>
          </p:cNvSpPr>
          <p:nvPr>
            <p:ph type="dt" sz="half" idx="10"/>
          </p:nvPr>
        </p:nvSpPr>
        <p:spPr/>
        <p:txBody>
          <a:bodyPr/>
          <a:lstStyle/>
          <a:p>
            <a:fld id="{4257D2DE-028B-4B2C-85A5-B9BB23A783DD}" type="datetime1">
              <a:rPr lang="fr-FR" smtClean="0"/>
              <a:pPr/>
              <a:t>06/05/2010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B49154C-2689-4000-8548-AA4EB3458A20}" type="slidenum">
              <a:rPr lang="fr-FR" smtClean="0"/>
              <a:pPr/>
              <a:t>‹N°›</a:t>
            </a:fld>
            <a:endParaRPr lang="fr-FR"/>
          </a:p>
        </p:txBody>
      </p:sp>
      <p:sp>
        <p:nvSpPr>
          <p:cNvPr id="6" name="Nuage 5"/>
          <p:cNvSpPr/>
          <p:nvPr userDrawn="1"/>
        </p:nvSpPr>
        <p:spPr>
          <a:xfrm>
            <a:off x="0" y="0"/>
            <a:ext cx="2285984" cy="571504"/>
          </a:xfrm>
          <a:prstGeom prst="cloud">
            <a:avLst/>
          </a:prstGeom>
          <a:solidFill>
            <a:schemeClr val="tx2">
              <a:lumMod val="40000"/>
              <a:lumOff val="60000"/>
            </a:schemeClr>
          </a:solidFill>
          <a:scene3d>
            <a:camera prst="orthographicFront"/>
            <a:lightRig rig="balanced" dir="t"/>
          </a:scene3d>
          <a:sp3d contourW="12700">
            <a:bevelT/>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Georgia" pitchFamily="18" charset="0"/>
              </a:rPr>
              <a:t>L’aérodrome</a:t>
            </a:r>
            <a:endParaRPr lang="fr-FR" dirty="0">
              <a:solidFill>
                <a:schemeClr val="tx1"/>
              </a:solidFill>
              <a:latin typeface="Georgia" pitchFamily="18" charset="0"/>
            </a:endParaRPr>
          </a:p>
        </p:txBody>
      </p:sp>
    </p:spTree>
  </p:cSld>
  <p:clrMapOvr>
    <a:masterClrMapping/>
  </p:clrMapOvr>
  <p:transition spd="slow"/>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7" name="Image 6" descr="MervilleCalonne FrancisBocquet.jpg"/>
          <p:cNvPicPr>
            <a:picLocks noChangeAspect="1"/>
          </p:cNvPicPr>
          <p:nvPr userDrawn="1"/>
        </p:nvPicPr>
        <p:blipFill>
          <a:blip r:embed="rId2" cstate="print">
            <a:lum bright="46000" contrast="-63000"/>
          </a:blip>
          <a:srcRect b="6106"/>
          <a:stretch>
            <a:fillRect/>
          </a:stretch>
        </p:blipFill>
        <p:spPr>
          <a:xfrm>
            <a:off x="1" y="1231035"/>
            <a:ext cx="9144000" cy="5726571"/>
          </a:xfrm>
          <a:prstGeom prst="ellipse">
            <a:avLst/>
          </a:prstGeom>
          <a:ln>
            <a:noFill/>
          </a:ln>
          <a:effectLst>
            <a:softEdge rad="317500"/>
          </a:effectLst>
        </p:spPr>
      </p:pic>
      <p:sp>
        <p:nvSpPr>
          <p:cNvPr id="2" name="Espace réservé de la date 1"/>
          <p:cNvSpPr>
            <a:spLocks noGrp="1"/>
          </p:cNvSpPr>
          <p:nvPr>
            <p:ph type="dt" sz="half" idx="10"/>
          </p:nvPr>
        </p:nvSpPr>
        <p:spPr/>
        <p:txBody>
          <a:bodyPr/>
          <a:lstStyle/>
          <a:p>
            <a:fld id="{0783A3E5-07E8-4E1D-98D2-BF761A51BE1E}" type="datetime1">
              <a:rPr lang="fr-FR" smtClean="0"/>
              <a:pPr/>
              <a:t>06/05/2010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B49154C-2689-4000-8548-AA4EB3458A20}" type="slidenum">
              <a:rPr lang="fr-FR" smtClean="0"/>
              <a:pPr/>
              <a:t>‹N°›</a:t>
            </a:fld>
            <a:endParaRPr lang="fr-FR"/>
          </a:p>
        </p:txBody>
      </p:sp>
      <p:sp>
        <p:nvSpPr>
          <p:cNvPr id="6" name="Nuage 5"/>
          <p:cNvSpPr/>
          <p:nvPr userDrawn="1"/>
        </p:nvSpPr>
        <p:spPr>
          <a:xfrm>
            <a:off x="0" y="0"/>
            <a:ext cx="2285984" cy="571504"/>
          </a:xfrm>
          <a:prstGeom prst="cloud">
            <a:avLst/>
          </a:prstGeom>
          <a:solidFill>
            <a:schemeClr val="tx2">
              <a:lumMod val="40000"/>
              <a:lumOff val="60000"/>
            </a:schemeClr>
          </a:solidFill>
          <a:scene3d>
            <a:camera prst="orthographicFront"/>
            <a:lightRig rig="balanced" dir="t"/>
          </a:scene3d>
          <a:sp3d contourW="12700">
            <a:bevelT/>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Georgia" pitchFamily="18" charset="0"/>
              </a:rPr>
              <a:t>L’aérodrome</a:t>
            </a:r>
            <a:endParaRPr lang="fr-FR" dirty="0">
              <a:solidFill>
                <a:schemeClr val="tx1"/>
              </a:solidFill>
              <a:latin typeface="Georgia" pitchFamily="18" charset="0"/>
            </a:endParaRPr>
          </a:p>
        </p:txBody>
      </p:sp>
    </p:spTree>
  </p:cSld>
  <p:clrMapOvr>
    <a:masterClrMapping/>
  </p:clrMapOvr>
  <p:transition spd="slow"/>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9" name="Image 8" descr="MervilleCalonne FrancisBocquet.jpg"/>
          <p:cNvPicPr>
            <a:picLocks noChangeAspect="1"/>
          </p:cNvPicPr>
          <p:nvPr userDrawn="1"/>
        </p:nvPicPr>
        <p:blipFill>
          <a:blip r:embed="rId2" cstate="print">
            <a:lum bright="46000" contrast="-63000"/>
          </a:blip>
          <a:srcRect b="6106"/>
          <a:stretch>
            <a:fillRect/>
          </a:stretch>
        </p:blipFill>
        <p:spPr>
          <a:xfrm>
            <a:off x="1" y="1231035"/>
            <a:ext cx="9144000" cy="5726571"/>
          </a:xfrm>
          <a:prstGeom prst="ellipse">
            <a:avLst/>
          </a:prstGeom>
          <a:ln>
            <a:noFill/>
          </a:ln>
          <a:effectLst>
            <a:softEdge rad="317500"/>
          </a:effectLst>
        </p:spPr>
      </p:pic>
      <p:sp>
        <p:nvSpPr>
          <p:cNvPr id="2" name="Titr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AF6D4480-0C0A-4631-BA8C-E78DC607887D}" type="datetime1">
              <a:rPr lang="fr-FR" smtClean="0"/>
              <a:pPr/>
              <a:t>06/05/2010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B49154C-2689-4000-8548-AA4EB3458A20}" type="slidenum">
              <a:rPr lang="fr-FR" smtClean="0"/>
              <a:pPr/>
              <a:t>‹N°›</a:t>
            </a:fld>
            <a:endParaRPr lang="fr-FR"/>
          </a:p>
        </p:txBody>
      </p:sp>
      <p:sp>
        <p:nvSpPr>
          <p:cNvPr id="8" name="Nuage 7"/>
          <p:cNvSpPr/>
          <p:nvPr userDrawn="1"/>
        </p:nvSpPr>
        <p:spPr>
          <a:xfrm>
            <a:off x="0" y="0"/>
            <a:ext cx="2285984" cy="571504"/>
          </a:xfrm>
          <a:prstGeom prst="cloud">
            <a:avLst/>
          </a:prstGeom>
          <a:solidFill>
            <a:schemeClr val="tx2">
              <a:lumMod val="40000"/>
              <a:lumOff val="60000"/>
            </a:schemeClr>
          </a:solidFill>
          <a:scene3d>
            <a:camera prst="orthographicFront"/>
            <a:lightRig rig="balanced" dir="t"/>
          </a:scene3d>
          <a:sp3d contourW="12700">
            <a:bevelT/>
            <a:contourClr>
              <a:schemeClr val="accent1">
                <a:lumMod val="40000"/>
                <a:lumOff val="6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latin typeface="Georgia" pitchFamily="18" charset="0"/>
              </a:rPr>
              <a:t>L’aérodrome</a:t>
            </a:r>
            <a:endParaRPr lang="fr-FR" dirty="0">
              <a:solidFill>
                <a:schemeClr val="tx1"/>
              </a:solidFill>
              <a:latin typeface="Georgia" pitchFamily="18" charset="0"/>
            </a:endParaRPr>
          </a:p>
        </p:txBody>
      </p:sp>
    </p:spTree>
  </p:cSld>
  <p:clrMapOvr>
    <a:masterClrMapping/>
  </p:clrMapOvr>
  <p:transition spd="slow"/>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pic>
        <p:nvPicPr>
          <p:cNvPr id="13" name="Image 12" descr="MervilleCalonne FrancisBocquet.jpg"/>
          <p:cNvPicPr>
            <a:picLocks noChangeAspect="1"/>
          </p:cNvPicPr>
          <p:nvPr userDrawn="1"/>
        </p:nvPicPr>
        <p:blipFill>
          <a:blip r:embed="rId2" cstate="print">
            <a:lum bright="46000" contrast="-63000"/>
          </a:blip>
          <a:srcRect b="6106"/>
          <a:stretch>
            <a:fillRect/>
          </a:stretch>
        </p:blipFill>
        <p:spPr>
          <a:xfrm>
            <a:off x="1" y="1231035"/>
            <a:ext cx="9144000" cy="5726571"/>
          </a:xfrm>
          <a:prstGeom prst="ellipse">
            <a:avLst/>
          </a:prstGeom>
          <a:ln>
            <a:noFill/>
          </a:ln>
          <a:effectLst>
            <a:softEdge rad="317500"/>
          </a:effectLst>
        </p:spPr>
      </p:pic>
      <p:sp>
        <p:nvSpPr>
          <p:cNvPr id="9" name="Rogner et arrondir un rectangle à un seul coin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iangle rect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r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37707F54-AEFC-414B-8CA7-2353CA6FA018}" type="datetime1">
              <a:rPr lang="fr-FR" smtClean="0"/>
              <a:pPr/>
              <a:t>06/05/2010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a:xfrm>
            <a:off x="8077200" y="6356350"/>
            <a:ext cx="609600" cy="365125"/>
          </a:xfrm>
        </p:spPr>
        <p:txBody>
          <a:bodyPr/>
          <a:lstStyle/>
          <a:p>
            <a:fld id="{2B49154C-2689-4000-8548-AA4EB3458A20}" type="slidenum">
              <a:rPr lang="fr-FR" smtClean="0"/>
              <a:pPr/>
              <a:t>‹N°›</a:t>
            </a:fld>
            <a:endParaRPr lang="fr-FR"/>
          </a:p>
        </p:txBody>
      </p:sp>
      <p:sp>
        <p:nvSpPr>
          <p:cNvPr id="3" name="Espace réservé pour une imag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orme libre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orme libre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orme libre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orme libre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Espace réservé du titre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Cliquez pour modifier le style du titre</a:t>
            </a:r>
            <a:endParaRPr kumimoji="0" lang="en-US"/>
          </a:p>
        </p:txBody>
      </p:sp>
      <p:sp>
        <p:nvSpPr>
          <p:cNvPr id="30" name="Espace réservé du texte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Espace réservé de la date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65850E4-05E8-411A-B751-767BCB4A9F26}" type="datetime1">
              <a:rPr lang="fr-FR" smtClean="0"/>
              <a:pPr/>
              <a:t>06/05/2010</a:t>
            </a:fld>
            <a:endParaRPr lang="fr-FR"/>
          </a:p>
        </p:txBody>
      </p:sp>
      <p:sp>
        <p:nvSpPr>
          <p:cNvPr id="22" name="Espace réservé du pied de page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Espace réservé du numéro de diapositive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B49154C-2689-4000-8548-AA4EB3458A20}" type="slidenum">
              <a:rPr lang="fr-FR" smtClean="0"/>
              <a:pPr/>
              <a:t>‹N°›</a:t>
            </a:fld>
            <a:endParaRPr lang="fr-FR"/>
          </a:p>
        </p:txBody>
      </p:sp>
      <p:grpSp>
        <p:nvGrpSpPr>
          <p:cNvPr id="2" name="Groupe 1"/>
          <p:cNvGrpSpPr/>
          <p:nvPr/>
        </p:nvGrpSpPr>
        <p:grpSpPr>
          <a:xfrm>
            <a:off x="-19017" y="202408"/>
            <a:ext cx="9180548" cy="649224"/>
            <a:chOff x="-19045" y="216550"/>
            <a:chExt cx="9180548" cy="649224"/>
          </a:xfrm>
        </p:grpSpPr>
        <p:sp>
          <p:nvSpPr>
            <p:cNvPr id="12" name="Forme libr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orme libr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spd="slow"/>
  <p:timing>
    <p:tnLst>
      <p:par>
        <p:cTn id="1" dur="indefinite" restart="never" nodeType="tmRoot"/>
      </p:par>
    </p:tnLst>
  </p:timing>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28662" y="571480"/>
            <a:ext cx="6929486" cy="83099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4800" b="1" dirty="0" smtClean="0">
                <a:latin typeface="Georgia" pitchFamily="18" charset="0"/>
              </a:rPr>
              <a:t>  Aérodrome</a:t>
            </a:r>
            <a:r>
              <a:rPr lang="fr-FR" sz="4800" b="1" dirty="0" smtClean="0"/>
              <a:t> </a:t>
            </a:r>
            <a:endParaRPr lang="fr-FR" sz="4800" b="1" dirty="0"/>
          </a:p>
        </p:txBody>
      </p:sp>
      <p:pic>
        <p:nvPicPr>
          <p:cNvPr id="3" name="Image 2" descr="MervilleCalonne FrancisBocquet.jpg"/>
          <p:cNvPicPr>
            <a:picLocks noChangeAspect="1"/>
          </p:cNvPicPr>
          <p:nvPr/>
        </p:nvPicPr>
        <p:blipFill>
          <a:blip r:embed="rId3" cstate="print"/>
          <a:srcRect b="4170"/>
          <a:stretch>
            <a:fillRect/>
          </a:stretch>
        </p:blipFill>
        <p:spPr>
          <a:xfrm>
            <a:off x="1071538" y="1928802"/>
            <a:ext cx="7000924" cy="442915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9" name="Image 18" descr="Tb9_2.jpg"/>
          <p:cNvPicPr>
            <a:picLocks noChangeAspect="1"/>
          </p:cNvPicPr>
          <p:nvPr/>
        </p:nvPicPr>
        <p:blipFill>
          <a:blip r:embed="rId4" cstate="print"/>
          <a:stretch>
            <a:fillRect/>
          </a:stretch>
        </p:blipFill>
        <p:spPr>
          <a:xfrm>
            <a:off x="-1643106" y="571480"/>
            <a:ext cx="1378235" cy="857256"/>
          </a:xfrm>
          <a:prstGeom prst="rect">
            <a:avLst/>
          </a:prstGeom>
        </p:spPr>
      </p:pic>
      <p:sp>
        <p:nvSpPr>
          <p:cNvPr id="6" name="Espace réservé du numéro de diapositive 5"/>
          <p:cNvSpPr>
            <a:spLocks noGrp="1"/>
          </p:cNvSpPr>
          <p:nvPr>
            <p:ph type="sldNum" sz="quarter" idx="12"/>
          </p:nvPr>
        </p:nvSpPr>
        <p:spPr/>
        <p:txBody>
          <a:bodyPr/>
          <a:lstStyle/>
          <a:p>
            <a:fld id="{2B49154C-2689-4000-8548-AA4EB3458A20}" type="slidenum">
              <a:rPr lang="fr-FR" smtClean="0"/>
              <a:pPr/>
              <a:t>1</a:t>
            </a:fld>
            <a:endParaRPr lang="fr-F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77778E-7 -3.33333E-6 L 1.21076 -0.00277 " pathEditMode="fixed" rAng="0" ptsTypes="AA">
                                      <p:cBhvr>
                                        <p:cTn id="6" dur="5000" fill="hold"/>
                                        <p:tgtEl>
                                          <p:spTgt spid="19"/>
                                        </p:tgtEl>
                                        <p:attrNameLst>
                                          <p:attrName>ppt_x</p:attrName>
                                          <p:attrName>ppt_y</p:attrName>
                                        </p:attrNameLst>
                                      </p:cBhvr>
                                      <p:rCtr x="605" y="-1"/>
                                    </p:animMotion>
                                  </p:childTnLst>
                                </p:cTn>
                              </p:par>
                              <p:par>
                                <p:cTn id="7" presetID="27" presetClass="entr" presetSubtype="0" fill="hold" grpId="0" nodeType="withEffect">
                                  <p:stCondLst>
                                    <p:cond delay="2000"/>
                                  </p:stCondLst>
                                  <p:iterate type="lt">
                                    <p:tmPct val="25000"/>
                                  </p:iterate>
                                  <p:childTnLst>
                                    <p:set>
                                      <p:cBhvr>
                                        <p:cTn id="8"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9" dur="500"/>
                                        <p:tgtEl>
                                          <p:spTgt spid="5">
                                            <p:txEl>
                                              <p:pRg st="0" end="0"/>
                                            </p:txEl>
                                          </p:spTgt>
                                        </p:tgtEl>
                                        <p:attrNameLst>
                                          <p:attrName>style.color</p:attrName>
                                        </p:attrNameLst>
                                      </p:cBhvr>
                                      <p:tavLst>
                                        <p:tav tm="0">
                                          <p:val>
                                            <p:clrVal>
                                              <a:schemeClr val="tx1"/>
                                            </p:clrVal>
                                          </p:val>
                                        </p:tav>
                                        <p:tav tm="50000">
                                          <p:val>
                                            <p:clrVal>
                                              <a:schemeClr val="tx1"/>
                                            </p:clrVal>
                                          </p:val>
                                        </p:tav>
                                      </p:tavLst>
                                    </p:anim>
                                    <p:anim calcmode="discrete" valueType="clr">
                                      <p:cBhvr>
                                        <p:cTn id="10"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11" dur="500"/>
                                        <p:tgtEl>
                                          <p:spTgt spid="5">
                                            <p:txEl>
                                              <p:pRg st="0" end="0"/>
                                            </p:txEl>
                                          </p:spTgt>
                                        </p:tgtEl>
                                        <p:attrNameLst>
                                          <p:attrName>fill.type</p:attrName>
                                        </p:attrNameLst>
                                      </p:cBhvr>
                                      <p:to>
                                        <p:strVal val="solid"/>
                                      </p:to>
                                    </p:set>
                                  </p:childTnLst>
                                </p:cTn>
                              </p:par>
                              <p:par>
                                <p:cTn id="12" presetID="21" presetClass="entr" presetSubtype="4" fill="hold" nodeType="withEffect">
                                  <p:stCondLst>
                                    <p:cond delay="2000"/>
                                  </p:stCondLst>
                                  <p:childTnLst>
                                    <p:set>
                                      <p:cBhvr>
                                        <p:cTn id="13" dur="1" fill="hold">
                                          <p:stCondLst>
                                            <p:cond delay="0"/>
                                          </p:stCondLst>
                                        </p:cTn>
                                        <p:tgtEl>
                                          <p:spTgt spid="3"/>
                                        </p:tgtEl>
                                        <p:attrNameLst>
                                          <p:attrName>style.visibility</p:attrName>
                                        </p:attrNameLst>
                                      </p:cBhvr>
                                      <p:to>
                                        <p:strVal val="visible"/>
                                      </p:to>
                                    </p:set>
                                    <p:animEffect transition="in" filter="wheel(4)">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10</a:t>
            </a:fld>
            <a:endParaRPr lang="fr-FR"/>
          </a:p>
        </p:txBody>
      </p:sp>
      <p:sp>
        <p:nvSpPr>
          <p:cNvPr id="3" name="ZoneTexte 2"/>
          <p:cNvSpPr txBox="1"/>
          <p:nvPr/>
        </p:nvSpPr>
        <p:spPr>
          <a:xfrm>
            <a:off x="428596" y="785794"/>
            <a:ext cx="8286808" cy="6463308"/>
          </a:xfrm>
          <a:prstGeom prst="rect">
            <a:avLst/>
          </a:prstGeom>
          <a:noFill/>
        </p:spPr>
        <p:txBody>
          <a:bodyPr wrap="square" rtlCol="0">
            <a:spAutoFit/>
          </a:bodyPr>
          <a:lstStyle/>
          <a:p>
            <a:pPr algn="just">
              <a:buBlip>
                <a:blip r:embed="rId2"/>
              </a:buBlip>
            </a:pPr>
            <a:r>
              <a:rPr lang="fr-FR" u="sng" dirty="0" smtClean="0"/>
              <a:t>Aérodrome Non Contrôlé </a:t>
            </a:r>
            <a:r>
              <a:rPr lang="fr-FR" dirty="0" smtClean="0"/>
              <a:t>:</a:t>
            </a:r>
          </a:p>
          <a:p>
            <a:pPr algn="just">
              <a:buBlip>
                <a:blip r:embed="rId2"/>
              </a:buBlip>
            </a:pPr>
            <a:endParaRPr lang="fr-FR" dirty="0" smtClean="0"/>
          </a:p>
          <a:p>
            <a:pPr marL="0" lvl="2" indent="914400" algn="just"/>
            <a:r>
              <a:rPr lang="fr-FR" dirty="0" smtClean="0"/>
              <a:t>Le service du contrôle d’aérodrome n’est pas rendu . Ici , vos déplacements </a:t>
            </a:r>
            <a:r>
              <a:rPr lang="fr-FR" b="1" dirty="0" smtClean="0"/>
              <a:t>ne sont pas soumis à la clairance </a:t>
            </a:r>
            <a:r>
              <a:rPr lang="fr-FR" dirty="0" smtClean="0"/>
              <a:t>préalable d’un contrôleur . </a:t>
            </a:r>
          </a:p>
          <a:p>
            <a:pPr marL="0" lvl="2" indent="914400" algn="just"/>
            <a:endParaRPr lang="fr-FR" u="sng" dirty="0" smtClean="0"/>
          </a:p>
          <a:p>
            <a:pPr marL="0" lvl="2" indent="914400" algn="just"/>
            <a:r>
              <a:rPr lang="fr-FR" u="sng" dirty="0" smtClean="0"/>
              <a:t>Vous pouvez rencontrer deux types d’aérodrome non contrôlé  : </a:t>
            </a:r>
          </a:p>
          <a:p>
            <a:pPr marL="0" lvl="2" indent="914400" algn="just"/>
            <a:endParaRPr lang="fr-FR" dirty="0" smtClean="0"/>
          </a:p>
          <a:p>
            <a:pPr marL="342900" lvl="2" indent="-342900" algn="just">
              <a:buFont typeface="Wingdings" pitchFamily="2" charset="2"/>
              <a:buChar char="ü"/>
            </a:pPr>
            <a:r>
              <a:rPr lang="fr-FR" dirty="0" smtClean="0">
                <a:solidFill>
                  <a:schemeClr val="accent1">
                    <a:lumMod val="50000"/>
                  </a:schemeClr>
                </a:solidFill>
              </a:rPr>
              <a:t>Avec AFIS  </a:t>
            </a:r>
            <a:r>
              <a:rPr lang="fr-FR" dirty="0" smtClean="0"/>
              <a:t>( </a:t>
            </a:r>
            <a:r>
              <a:rPr lang="fr-FR" dirty="0" err="1" smtClean="0"/>
              <a:t>Aerodrome</a:t>
            </a:r>
            <a:r>
              <a:rPr lang="fr-FR" dirty="0" smtClean="0"/>
              <a:t> Flight Information Service ) : </a:t>
            </a:r>
          </a:p>
          <a:p>
            <a:pPr marL="0" lvl="5" indent="1371600" algn="just"/>
            <a:r>
              <a:rPr lang="fr-FR" dirty="0" smtClean="0"/>
              <a:t>Il y a un agent AFIS , qui n’est pas un contrôleur mais qui vous fournira par radio les paramètres de l’aérodrome , s’il les a , ainsi qu’une information sur la présence d’autres aéronefs au voisinage de l’aérodrome ( s’ils se sont fait connaitre ) </a:t>
            </a:r>
          </a:p>
          <a:p>
            <a:pPr marL="0" lvl="5" indent="1371600" algn="just"/>
            <a:endParaRPr lang="fr-FR" dirty="0" smtClean="0"/>
          </a:p>
          <a:p>
            <a:pPr algn="just">
              <a:buFont typeface="Wingdings" pitchFamily="2" charset="2"/>
              <a:buChar char="ü"/>
            </a:pPr>
            <a:r>
              <a:rPr lang="fr-FR" dirty="0" smtClean="0"/>
              <a:t> </a:t>
            </a:r>
            <a:r>
              <a:rPr lang="fr-FR" dirty="0" smtClean="0">
                <a:solidFill>
                  <a:schemeClr val="accent1">
                    <a:lumMod val="50000"/>
                  </a:schemeClr>
                </a:solidFill>
              </a:rPr>
              <a:t>Sans AFIS </a:t>
            </a:r>
            <a:r>
              <a:rPr lang="fr-FR" dirty="0" smtClean="0"/>
              <a:t>:</a:t>
            </a:r>
          </a:p>
          <a:p>
            <a:pPr marL="0" lvl="1" algn="just"/>
            <a:r>
              <a:rPr lang="fr-FR" dirty="0" smtClean="0"/>
              <a:t>	Il n’y a pas d’organisme de circulation aérienne , vous pratiquerez </a:t>
            </a:r>
            <a:r>
              <a:rPr lang="fr-FR" dirty="0" smtClean="0">
                <a:solidFill>
                  <a:srgbClr val="FF0000"/>
                </a:solidFill>
              </a:rPr>
              <a:t>l’auto-information </a:t>
            </a:r>
            <a:r>
              <a:rPr lang="fr-FR" dirty="0" smtClean="0"/>
              <a:t>: vous transmettrez des comptes rendus de position et vos intentions sur la fréquence assignée à 	l’aérodrome , que vous trouverez sur la carte VAC . Si il n’y a pas de fréquence indiquée , l’auto-information se fait alors sur 123.5 mhz . </a:t>
            </a:r>
          </a:p>
          <a:p>
            <a:pPr>
              <a:buFont typeface="Wingdings" pitchFamily="2" charset="2"/>
              <a:buChar char="ü"/>
            </a:pPr>
            <a:endParaRPr lang="fr-FR" dirty="0" smtClean="0"/>
          </a:p>
          <a:p>
            <a:pPr>
              <a:buFont typeface="Wingdings" pitchFamily="2" charset="2"/>
              <a:buChar char="ü"/>
            </a:pPr>
            <a:endParaRPr lang="fr-FR" dirty="0" smtClean="0"/>
          </a:p>
          <a:p>
            <a:pPr>
              <a:buFont typeface="Wingdings" pitchFamily="2" charset="2"/>
              <a:buChar char="ü"/>
            </a:pPr>
            <a:endParaRPr lang="fr-FR" dirty="0" smtClean="0"/>
          </a:p>
          <a:p>
            <a:pPr>
              <a:buFont typeface="Wingdings" pitchFamily="2" charset="2"/>
              <a:buChar char="ü"/>
            </a:pPr>
            <a:endParaRPr lang="fr-FR" dirty="0" smtClean="0"/>
          </a:p>
          <a:p>
            <a:r>
              <a:rPr lang="fr-FR" dirty="0" smtClean="0"/>
              <a:t> </a:t>
            </a:r>
            <a:endParaRPr lang="fr-F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heckerboard(across)">
                                      <p:cBhvr>
                                        <p:cTn id="7" dur="1000"/>
                                        <p:tgtEl>
                                          <p:spTgt spid="3">
                                            <p:txEl>
                                              <p:pRg st="6" end="6"/>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checkerboard(across)">
                                      <p:cBhvr>
                                        <p:cTn id="10" dur="1000"/>
                                        <p:tgtEl>
                                          <p:spTgt spid="3">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animEffect transition="in" filter="checkerboard(across)">
                                      <p:cBhvr>
                                        <p:cTn id="15" dur="1000"/>
                                        <p:tgtEl>
                                          <p:spTgt spid="3">
                                            <p:txEl>
                                              <p:pRg st="9" end="9"/>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18"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11</a:t>
            </a:fld>
            <a:endParaRPr lang="fr-FR"/>
          </a:p>
        </p:txBody>
      </p:sp>
      <p:pic>
        <p:nvPicPr>
          <p:cNvPr id="2050" name="Picture 2"/>
          <p:cNvPicPr>
            <a:picLocks noChangeAspect="1" noChangeArrowheads="1"/>
          </p:cNvPicPr>
          <p:nvPr/>
        </p:nvPicPr>
        <p:blipFill>
          <a:blip r:embed="rId2" cstate="print"/>
          <a:srcRect l="36459" t="10417" r="31640" b="7291"/>
          <a:stretch>
            <a:fillRect/>
          </a:stretch>
        </p:blipFill>
        <p:spPr bwMode="auto">
          <a:xfrm>
            <a:off x="714348" y="642918"/>
            <a:ext cx="3714776" cy="5989129"/>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l="37761" t="19791" r="33593" b="7291"/>
          <a:stretch>
            <a:fillRect/>
          </a:stretch>
        </p:blipFill>
        <p:spPr bwMode="auto">
          <a:xfrm>
            <a:off x="2571736" y="857232"/>
            <a:ext cx="3643338" cy="5796219"/>
          </a:xfrm>
          <a:prstGeom prst="rect">
            <a:avLst/>
          </a:prstGeom>
          <a:noFill/>
          <a:ln w="9525">
            <a:noFill/>
            <a:miter lim="800000"/>
            <a:headEnd/>
            <a:tailEnd/>
          </a:ln>
        </p:spPr>
      </p:pic>
      <p:sp>
        <p:nvSpPr>
          <p:cNvPr id="6" name="Ellipse 5"/>
          <p:cNvSpPr/>
          <p:nvPr/>
        </p:nvSpPr>
        <p:spPr>
          <a:xfrm>
            <a:off x="571472" y="1285860"/>
            <a:ext cx="1285884"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2571736" y="1500174"/>
            <a:ext cx="2643206" cy="6429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2" name="Picture 4"/>
          <p:cNvPicPr>
            <a:picLocks noChangeAspect="1" noChangeArrowheads="1"/>
          </p:cNvPicPr>
          <p:nvPr/>
        </p:nvPicPr>
        <p:blipFill>
          <a:blip r:embed="rId4" cstate="print"/>
          <a:srcRect l="36129" t="10194" r="31613" b="7225"/>
          <a:stretch>
            <a:fillRect/>
          </a:stretch>
        </p:blipFill>
        <p:spPr bwMode="auto">
          <a:xfrm>
            <a:off x="4929190" y="928670"/>
            <a:ext cx="3571900" cy="5715040"/>
          </a:xfrm>
          <a:prstGeom prst="rect">
            <a:avLst/>
          </a:prstGeom>
          <a:noFill/>
          <a:ln w="9525">
            <a:noFill/>
            <a:miter lim="800000"/>
            <a:headEnd/>
            <a:tailEnd/>
          </a:ln>
        </p:spPr>
      </p:pic>
      <p:sp>
        <p:nvSpPr>
          <p:cNvPr id="8" name="Ellipse 7"/>
          <p:cNvSpPr/>
          <p:nvPr/>
        </p:nvSpPr>
        <p:spPr>
          <a:xfrm>
            <a:off x="4643438" y="1643050"/>
            <a:ext cx="857256"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Bulle ronde 10"/>
          <p:cNvSpPr/>
          <p:nvPr/>
        </p:nvSpPr>
        <p:spPr>
          <a:xfrm>
            <a:off x="4857752" y="642918"/>
            <a:ext cx="2000264" cy="928694"/>
          </a:xfrm>
          <a:prstGeom prst="wedgeEllipse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Auto-information 123.5 </a:t>
            </a:r>
            <a:endParaRPr lang="fr-FR" dirty="0">
              <a:solidFill>
                <a:schemeClr val="tx1"/>
              </a:solidFill>
            </a:endParaRPr>
          </a:p>
        </p:txBody>
      </p:sp>
      <p:pic>
        <p:nvPicPr>
          <p:cNvPr id="13" name="Image 12" descr="Tb9_2.jpg"/>
          <p:cNvPicPr>
            <a:picLocks noChangeAspect="1"/>
          </p:cNvPicPr>
          <p:nvPr/>
        </p:nvPicPr>
        <p:blipFill>
          <a:blip r:embed="rId5" cstate="print"/>
          <a:stretch>
            <a:fillRect/>
          </a:stretch>
        </p:blipFill>
        <p:spPr>
          <a:xfrm>
            <a:off x="8643966" y="142852"/>
            <a:ext cx="331274" cy="223222"/>
          </a:xfrm>
          <a:prstGeom prst="rect">
            <a:avLst/>
          </a:prstGeom>
        </p:spPr>
      </p:pic>
      <p:pic>
        <p:nvPicPr>
          <p:cNvPr id="3074" name="Picture 2"/>
          <p:cNvPicPr>
            <a:picLocks noChangeAspect="1" noChangeArrowheads="1"/>
          </p:cNvPicPr>
          <p:nvPr/>
        </p:nvPicPr>
        <p:blipFill>
          <a:blip r:embed="rId6" cstate="print"/>
          <a:srcRect l="36171" t="10213" r="31205" b="6949"/>
          <a:stretch>
            <a:fillRect/>
          </a:stretch>
        </p:blipFill>
        <p:spPr bwMode="auto">
          <a:xfrm>
            <a:off x="5741432" y="1643050"/>
            <a:ext cx="3151100" cy="5000660"/>
          </a:xfrm>
          <a:prstGeom prst="rect">
            <a:avLst/>
          </a:prstGeom>
          <a:noFill/>
          <a:ln w="9525">
            <a:noFill/>
            <a:miter lim="800000"/>
            <a:headEnd/>
            <a:tailEnd/>
          </a:ln>
        </p:spPr>
      </p:pic>
      <p:sp>
        <p:nvSpPr>
          <p:cNvPr id="12" name="Ellipse 11"/>
          <p:cNvSpPr/>
          <p:nvPr/>
        </p:nvSpPr>
        <p:spPr>
          <a:xfrm>
            <a:off x="5572132" y="2214554"/>
            <a:ext cx="785818"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blinds(horizontal)">
                                      <p:cBhvr>
                                        <p:cTn id="17" dur="5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heckerboard(across)">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052"/>
                                        </p:tgtEl>
                                        <p:attrNameLst>
                                          <p:attrName>style.visibility</p:attrName>
                                        </p:attrNameLst>
                                      </p:cBhvr>
                                      <p:to>
                                        <p:strVal val="visible"/>
                                      </p:to>
                                    </p:set>
                                    <p:animEffect transition="in" filter="blinds(horizontal)">
                                      <p:cBhvr>
                                        <p:cTn id="27" dur="500"/>
                                        <p:tgtEl>
                                          <p:spTgt spid="205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heckerboard(across)">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nodeType="clickEffect">
                                  <p:stCondLst>
                                    <p:cond delay="0"/>
                                  </p:stCondLst>
                                  <p:childTnLst>
                                    <p:set>
                                      <p:cBhvr>
                                        <p:cTn id="42" dur="1" fill="hold">
                                          <p:stCondLst>
                                            <p:cond delay="0"/>
                                          </p:stCondLst>
                                        </p:cTn>
                                        <p:tgtEl>
                                          <p:spTgt spid="3074"/>
                                        </p:tgtEl>
                                        <p:attrNameLst>
                                          <p:attrName>style.visibility</p:attrName>
                                        </p:attrNameLst>
                                      </p:cBhvr>
                                      <p:to>
                                        <p:strVal val="visible"/>
                                      </p:to>
                                    </p:set>
                                    <p:animEffect transition="in" filter="blinds(horizontal)">
                                      <p:cBhvr>
                                        <p:cTn id="43" dur="500"/>
                                        <p:tgtEl>
                                          <p:spTgt spid="3074"/>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checkerboard(across)">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12</a:t>
            </a:fld>
            <a:endParaRPr lang="fr-FR"/>
          </a:p>
        </p:txBody>
      </p:sp>
      <p:sp>
        <p:nvSpPr>
          <p:cNvPr id="4" name="ZoneTexte 3"/>
          <p:cNvSpPr txBox="1"/>
          <p:nvPr/>
        </p:nvSpPr>
        <p:spPr>
          <a:xfrm>
            <a:off x="500034" y="857232"/>
            <a:ext cx="8215370" cy="7294305"/>
          </a:xfrm>
          <a:prstGeom prst="rect">
            <a:avLst/>
          </a:prstGeom>
          <a:noFill/>
        </p:spPr>
        <p:txBody>
          <a:bodyPr wrap="square" rtlCol="0">
            <a:spAutoFit/>
          </a:bodyPr>
          <a:lstStyle/>
          <a:p>
            <a:r>
              <a:rPr lang="fr-FR" dirty="0" smtClean="0"/>
              <a:t>Avant de quitter le parking , le pilote doit :</a:t>
            </a:r>
          </a:p>
          <a:p>
            <a:r>
              <a:rPr lang="fr-FR" dirty="0" smtClean="0"/>
              <a:t> </a:t>
            </a:r>
          </a:p>
          <a:p>
            <a:pPr lvl="2">
              <a:buFont typeface="Wingdings" pitchFamily="2" charset="2"/>
              <a:buChar char="v"/>
            </a:pPr>
            <a:r>
              <a:rPr lang="fr-FR" dirty="0" smtClean="0"/>
              <a:t> prendre l’ATIS </a:t>
            </a:r>
          </a:p>
          <a:p>
            <a:pPr lvl="2">
              <a:buFont typeface="Wingdings" pitchFamily="2" charset="2"/>
              <a:buChar char="v"/>
            </a:pPr>
            <a:endParaRPr lang="fr-FR" dirty="0" smtClean="0"/>
          </a:p>
          <a:p>
            <a:pPr lvl="2"/>
            <a:r>
              <a:rPr lang="fr-FR" dirty="0" smtClean="0"/>
              <a:t> ou</a:t>
            </a:r>
          </a:p>
          <a:p>
            <a:pPr lvl="2"/>
            <a:endParaRPr lang="fr-FR" dirty="0" smtClean="0"/>
          </a:p>
          <a:p>
            <a:pPr lvl="2">
              <a:buFont typeface="Wingdings" pitchFamily="2" charset="2"/>
              <a:buChar char="v"/>
            </a:pPr>
            <a:r>
              <a:rPr lang="fr-FR" dirty="0" smtClean="0"/>
              <a:t> regarder la manche à air pour en </a:t>
            </a:r>
          </a:p>
          <a:p>
            <a:pPr lvl="2"/>
            <a:r>
              <a:rPr lang="fr-FR" dirty="0" smtClean="0"/>
              <a:t>    déduire la piste en service </a:t>
            </a:r>
          </a:p>
          <a:p>
            <a:pPr lvl="2"/>
            <a:endParaRPr lang="fr-FR" dirty="0" smtClean="0"/>
          </a:p>
          <a:p>
            <a:pPr lvl="2"/>
            <a:endParaRPr lang="fr-FR" dirty="0" smtClean="0"/>
          </a:p>
          <a:p>
            <a:pPr lvl="2"/>
            <a:endParaRPr lang="fr-FR" dirty="0" smtClean="0"/>
          </a:p>
          <a:p>
            <a:pPr lvl="2"/>
            <a:endParaRPr lang="fr-FR" dirty="0" smtClean="0"/>
          </a:p>
          <a:p>
            <a:pPr lvl="2"/>
            <a:endParaRPr lang="fr-FR" dirty="0" smtClean="0"/>
          </a:p>
          <a:p>
            <a:pPr lvl="2"/>
            <a:endParaRPr lang="fr-FR" dirty="0" smtClean="0"/>
          </a:p>
          <a:p>
            <a:pPr lvl="2"/>
            <a:endParaRPr lang="fr-FR" dirty="0" smtClean="0"/>
          </a:p>
          <a:p>
            <a:pPr lvl="2"/>
            <a:endParaRPr lang="fr-FR" dirty="0" smtClean="0"/>
          </a:p>
          <a:p>
            <a:pPr lvl="2">
              <a:buFont typeface="Wingdings" pitchFamily="2" charset="2"/>
              <a:buChar char="v"/>
            </a:pPr>
            <a:r>
              <a:rPr lang="fr-FR" dirty="0" smtClean="0"/>
              <a:t> Regarder sa carte VAC pour savoir</a:t>
            </a:r>
          </a:p>
          <a:p>
            <a:pPr lvl="2"/>
            <a:r>
              <a:rPr lang="fr-FR" dirty="0" smtClean="0"/>
              <a:t>     comment il va rouler pour se rendre</a:t>
            </a:r>
          </a:p>
          <a:p>
            <a:pPr lvl="2"/>
            <a:r>
              <a:rPr lang="fr-FR" dirty="0" smtClean="0"/>
              <a:t>     sur la piste </a:t>
            </a:r>
          </a:p>
          <a:p>
            <a:pPr lvl="2"/>
            <a:endParaRPr lang="fr-FR" dirty="0" smtClean="0"/>
          </a:p>
          <a:p>
            <a:pPr lvl="2"/>
            <a:endParaRPr lang="fr-FR" dirty="0" smtClean="0"/>
          </a:p>
          <a:p>
            <a:pPr lvl="2"/>
            <a:endParaRPr lang="fr-FR" dirty="0" smtClean="0"/>
          </a:p>
          <a:p>
            <a:pPr lvl="2">
              <a:buFont typeface="Wingdings" pitchFamily="2" charset="2"/>
              <a:buChar char="v"/>
            </a:pPr>
            <a:endParaRPr lang="fr-FR" dirty="0" smtClean="0"/>
          </a:p>
          <a:p>
            <a:pPr lvl="2">
              <a:buFont typeface="Wingdings" pitchFamily="2" charset="2"/>
              <a:buChar char="v"/>
            </a:pPr>
            <a:endParaRPr lang="fr-FR" dirty="0" smtClean="0"/>
          </a:p>
          <a:p>
            <a:pPr lvl="2">
              <a:buFont typeface="Wingdings" pitchFamily="2" charset="2"/>
              <a:buChar char="v"/>
            </a:pPr>
            <a:endParaRPr lang="fr-FR" dirty="0" smtClean="0"/>
          </a:p>
        </p:txBody>
      </p:sp>
      <p:pic>
        <p:nvPicPr>
          <p:cNvPr id="6" name="Image 5" descr="SAM_1045.JPG"/>
          <p:cNvPicPr>
            <a:picLocks noChangeAspect="1"/>
          </p:cNvPicPr>
          <p:nvPr/>
        </p:nvPicPr>
        <p:blipFill>
          <a:blip r:embed="rId2" cstate="print"/>
          <a:stretch>
            <a:fillRect/>
          </a:stretch>
        </p:blipFill>
        <p:spPr>
          <a:xfrm>
            <a:off x="6786578" y="214290"/>
            <a:ext cx="2000251" cy="3143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Image 7" descr="isa 004.jpg"/>
          <p:cNvPicPr>
            <a:picLocks noChangeAspect="1"/>
          </p:cNvPicPr>
          <p:nvPr/>
        </p:nvPicPr>
        <p:blipFill>
          <a:blip r:embed="rId3" cstate="print"/>
          <a:srcRect l="-2298" t="5425" r="1194" b="7768"/>
          <a:stretch>
            <a:fillRect/>
          </a:stretch>
        </p:blipFill>
        <p:spPr>
          <a:xfrm>
            <a:off x="428596" y="3071810"/>
            <a:ext cx="6090090" cy="2214578"/>
          </a:xfrm>
          <a:prstGeom prst="rect">
            <a:avLst/>
          </a:prstGeom>
          <a:ln>
            <a:noFill/>
          </a:ln>
          <a:effectLst>
            <a:softEdge rad="112500"/>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1000"/>
                                        <p:tgtEl>
                                          <p:spTgt spid="6"/>
                                        </p:tgtEl>
                                      </p:cBhvr>
                                    </p:animEffect>
                                  </p:childTnLst>
                                </p:cTn>
                              </p:par>
                              <p:par>
                                <p:cTn id="8" presetID="5"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13</a:t>
            </a:fld>
            <a:endParaRPr lang="fr-FR"/>
          </a:p>
        </p:txBody>
      </p:sp>
      <p:pic>
        <p:nvPicPr>
          <p:cNvPr id="1026" name="Picture 2"/>
          <p:cNvPicPr>
            <a:picLocks noChangeAspect="1" noChangeArrowheads="1"/>
          </p:cNvPicPr>
          <p:nvPr/>
        </p:nvPicPr>
        <p:blipFill>
          <a:blip r:embed="rId2" cstate="print"/>
          <a:srcRect l="37500" t="19825" r="32894" b="7368"/>
          <a:stretch>
            <a:fillRect/>
          </a:stretch>
        </p:blipFill>
        <p:spPr bwMode="auto">
          <a:xfrm>
            <a:off x="2714612" y="500042"/>
            <a:ext cx="3857652" cy="5929354"/>
          </a:xfrm>
          <a:prstGeom prst="rect">
            <a:avLst/>
          </a:prstGeom>
          <a:noFill/>
          <a:ln w="9525">
            <a:noFill/>
            <a:miter lim="800000"/>
            <a:headEnd/>
            <a:tailEnd/>
          </a:ln>
        </p:spPr>
      </p:pic>
      <p:pic>
        <p:nvPicPr>
          <p:cNvPr id="1027" name="Picture 3"/>
          <p:cNvPicPr>
            <a:picLocks noChangeAspect="1" noChangeArrowheads="1"/>
          </p:cNvPicPr>
          <p:nvPr/>
        </p:nvPicPr>
        <p:blipFill>
          <a:blip r:embed="rId2" cstate="print"/>
          <a:srcRect l="38195" t="20000" r="33333" b="65556"/>
          <a:stretch>
            <a:fillRect/>
          </a:stretch>
        </p:blipFill>
        <p:spPr bwMode="auto">
          <a:xfrm>
            <a:off x="1549623" y="2071678"/>
            <a:ext cx="6308525" cy="2000264"/>
          </a:xfrm>
          <a:prstGeom prst="rect">
            <a:avLst/>
          </a:prstGeom>
          <a:noFill/>
          <a:ln w="9525">
            <a:noFill/>
            <a:miter lim="800000"/>
            <a:headEnd/>
            <a:tailEnd/>
          </a:ln>
        </p:spPr>
      </p:pic>
      <p:cxnSp>
        <p:nvCxnSpPr>
          <p:cNvPr id="9" name="Connecteur droit avec flèche 8"/>
          <p:cNvCxnSpPr/>
          <p:nvPr/>
        </p:nvCxnSpPr>
        <p:spPr>
          <a:xfrm>
            <a:off x="928662" y="3429000"/>
            <a:ext cx="571504" cy="1588"/>
          </a:xfrm>
          <a:prstGeom prst="straightConnector1">
            <a:avLst/>
          </a:prstGeom>
          <a:ln w="38100">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13" name="Connecteur droit avec flèche 12"/>
          <p:cNvCxnSpPr/>
          <p:nvPr/>
        </p:nvCxnSpPr>
        <p:spPr>
          <a:xfrm>
            <a:off x="928662" y="3786190"/>
            <a:ext cx="5715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Connecteur droit avec flèche 17"/>
          <p:cNvCxnSpPr/>
          <p:nvPr/>
        </p:nvCxnSpPr>
        <p:spPr>
          <a:xfrm>
            <a:off x="928662" y="3929066"/>
            <a:ext cx="571504"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Ellipse 19"/>
          <p:cNvSpPr/>
          <p:nvPr/>
        </p:nvSpPr>
        <p:spPr>
          <a:xfrm>
            <a:off x="2714612" y="3714752"/>
            <a:ext cx="1714512" cy="4286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plus(in)">
                                      <p:cBhvr>
                                        <p:cTn id="7" dur="1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2000"/>
                                        <p:tgtEl>
                                          <p:spTgt spid="1027"/>
                                        </p:tgtEl>
                                      </p:cBhvr>
                                    </p:animEffect>
                                    <p:anim calcmode="lin" valueType="num">
                                      <p:cBhvr>
                                        <p:cTn id="13" dur="2000" fill="hold"/>
                                        <p:tgtEl>
                                          <p:spTgt spid="1027"/>
                                        </p:tgtEl>
                                        <p:attrNameLst>
                                          <p:attrName>style.rotation</p:attrName>
                                        </p:attrNameLst>
                                      </p:cBhvr>
                                      <p:tavLst>
                                        <p:tav tm="0">
                                          <p:val>
                                            <p:fltVal val="720"/>
                                          </p:val>
                                        </p:tav>
                                        <p:tav tm="100000">
                                          <p:val>
                                            <p:fltVal val="0"/>
                                          </p:val>
                                        </p:tav>
                                      </p:tavLst>
                                    </p:anim>
                                    <p:anim calcmode="lin" valueType="num">
                                      <p:cBhvr>
                                        <p:cTn id="14" dur="2000" fill="hold"/>
                                        <p:tgtEl>
                                          <p:spTgt spid="1027"/>
                                        </p:tgtEl>
                                        <p:attrNameLst>
                                          <p:attrName>ppt_h</p:attrName>
                                        </p:attrNameLst>
                                      </p:cBhvr>
                                      <p:tavLst>
                                        <p:tav tm="0">
                                          <p:val>
                                            <p:fltVal val="0"/>
                                          </p:val>
                                        </p:tav>
                                        <p:tav tm="100000">
                                          <p:val>
                                            <p:strVal val="#ppt_h"/>
                                          </p:val>
                                        </p:tav>
                                      </p:tavLst>
                                    </p:anim>
                                    <p:anim calcmode="lin" valueType="num">
                                      <p:cBhvr>
                                        <p:cTn id="15" dur="2000" fill="hold"/>
                                        <p:tgtEl>
                                          <p:spTgt spid="1027"/>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additive="base">
                                        <p:cTn id="38" dur="500" fill="hold"/>
                                        <p:tgtEl>
                                          <p:spTgt spid="20"/>
                                        </p:tgtEl>
                                        <p:attrNameLst>
                                          <p:attrName>ppt_x</p:attrName>
                                        </p:attrNameLst>
                                      </p:cBhvr>
                                      <p:tavLst>
                                        <p:tav tm="0">
                                          <p:val>
                                            <p:strVal val="#ppt_x"/>
                                          </p:val>
                                        </p:tav>
                                        <p:tav tm="100000">
                                          <p:val>
                                            <p:strVal val="#ppt_x"/>
                                          </p:val>
                                        </p:tav>
                                      </p:tavLst>
                                    </p:anim>
                                    <p:anim calcmode="lin" valueType="num">
                                      <p:cBhvr additive="base">
                                        <p:cTn id="3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14</a:t>
            </a:fld>
            <a:endParaRPr lang="fr-FR"/>
          </a:p>
        </p:txBody>
      </p:sp>
      <p:pic>
        <p:nvPicPr>
          <p:cNvPr id="3" name="Picture 2"/>
          <p:cNvPicPr>
            <a:picLocks noChangeAspect="1" noChangeArrowheads="1"/>
          </p:cNvPicPr>
          <p:nvPr/>
        </p:nvPicPr>
        <p:blipFill>
          <a:blip r:embed="rId2" cstate="print"/>
          <a:srcRect l="34884" t="19768" r="36046" b="6976"/>
          <a:stretch>
            <a:fillRect/>
          </a:stretch>
        </p:blipFill>
        <p:spPr bwMode="auto">
          <a:xfrm>
            <a:off x="785786" y="1285860"/>
            <a:ext cx="2857520" cy="4500594"/>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l="38514" t="37838" r="47297" b="34054"/>
          <a:stretch>
            <a:fillRect/>
          </a:stretch>
        </p:blipFill>
        <p:spPr bwMode="auto">
          <a:xfrm>
            <a:off x="3428992" y="642918"/>
            <a:ext cx="4572032" cy="5660611"/>
          </a:xfrm>
          <a:prstGeom prst="rect">
            <a:avLst/>
          </a:prstGeom>
          <a:noFill/>
          <a:ln w="9525">
            <a:noFill/>
            <a:miter lim="800000"/>
            <a:headEnd/>
            <a:tailEnd/>
          </a:ln>
        </p:spPr>
      </p:pic>
      <p:sp>
        <p:nvSpPr>
          <p:cNvPr id="9" name="Flèche droite 8"/>
          <p:cNvSpPr/>
          <p:nvPr/>
        </p:nvSpPr>
        <p:spPr>
          <a:xfrm>
            <a:off x="2428860" y="2786058"/>
            <a:ext cx="2357454" cy="1000132"/>
          </a:xfrm>
          <a:prstGeom prst="rightArrow">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2050"/>
                                        </p:tgtEl>
                                        <p:attrNameLst>
                                          <p:attrName>style.visibility</p:attrName>
                                        </p:attrNameLst>
                                      </p:cBhvr>
                                      <p:to>
                                        <p:strVal val="visible"/>
                                      </p:to>
                                    </p:set>
                                    <p:anim calcmode="lin" valueType="num">
                                      <p:cBhvr>
                                        <p:cTn id="20" dur="1000" fill="hold"/>
                                        <p:tgtEl>
                                          <p:spTgt spid="2050"/>
                                        </p:tgtEl>
                                        <p:attrNameLst>
                                          <p:attrName>ppt_w</p:attrName>
                                        </p:attrNameLst>
                                      </p:cBhvr>
                                      <p:tavLst>
                                        <p:tav tm="0">
                                          <p:val>
                                            <p:strVal val="#ppt_w*0.70"/>
                                          </p:val>
                                        </p:tav>
                                        <p:tav tm="100000">
                                          <p:val>
                                            <p:strVal val="#ppt_w"/>
                                          </p:val>
                                        </p:tav>
                                      </p:tavLst>
                                    </p:anim>
                                    <p:anim calcmode="lin" valueType="num">
                                      <p:cBhvr>
                                        <p:cTn id="21" dur="1000" fill="hold"/>
                                        <p:tgtEl>
                                          <p:spTgt spid="2050"/>
                                        </p:tgtEl>
                                        <p:attrNameLst>
                                          <p:attrName>ppt_h</p:attrName>
                                        </p:attrNameLst>
                                      </p:cBhvr>
                                      <p:tavLst>
                                        <p:tav tm="0">
                                          <p:val>
                                            <p:strVal val="#ppt_h"/>
                                          </p:val>
                                        </p:tav>
                                        <p:tav tm="100000">
                                          <p:val>
                                            <p:strVal val="#ppt_h"/>
                                          </p:val>
                                        </p:tav>
                                      </p:tavLst>
                                    </p:anim>
                                    <p:animEffect transition="in" filter="fade">
                                      <p:cBhvr>
                                        <p:cTn id="22"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7158" y="714356"/>
            <a:ext cx="8572560" cy="7890228"/>
          </a:xfrm>
          <a:prstGeom prst="rect">
            <a:avLst/>
          </a:prstGeom>
          <a:noFill/>
        </p:spPr>
        <p:txBody>
          <a:bodyPr wrap="square" tIns="0" bIns="72000" rtlCol="0" anchor="t" anchorCtr="0">
            <a:spAutoFit/>
          </a:bodyPr>
          <a:lstStyle/>
          <a:p>
            <a:pPr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 Sommaire :</a:t>
            </a:r>
          </a:p>
          <a:p>
            <a:pPr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 Introduction : définition d’aérodrome 	p 04</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 Aérodrome contrôlé et non contrôlé	p 08</a:t>
            </a:r>
            <a:r>
              <a:rPr lang="fr-FR" sz="2400" dirty="0" smtClean="0">
                <a:latin typeface="+mj-lt"/>
                <a:ea typeface="Tahoma" pitchFamily="34" charset="0"/>
                <a:cs typeface="Tahoma" pitchFamily="34" charset="0"/>
              </a:rPr>
              <a:t>	</a:t>
            </a:r>
          </a:p>
          <a:p>
            <a:pPr lvl="3" indent="1588">
              <a:buSzPct val="120000"/>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latin typeface="+mj-lt"/>
                <a:ea typeface="Tahoma" pitchFamily="34" charset="0"/>
                <a:cs typeface="Tahoma" pitchFamily="34" charset="0"/>
              </a:rPr>
              <a:t>Les différentes aires de mouvement 	p 16</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Les pistes et le tour de piste	p 21</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Les zones de contrôle d’aérodrome 	p 27 </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Les différents signaux d’aérodrome	p 31</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Conclusion	p 39</a:t>
            </a:r>
          </a:p>
          <a:p>
            <a:pPr lvl="1"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1"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2"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1" indent="1588">
              <a:buSzPct val="120000"/>
              <a:tabLst>
                <a:tab pos="6640513" algn="l"/>
              </a:tabLst>
            </a:pPr>
            <a:endParaRPr lang="fr-FR" sz="2400" dirty="0" smtClean="0">
              <a:latin typeface="+mj-lt"/>
              <a:ea typeface="Tahoma" pitchFamily="34" charset="0"/>
              <a:cs typeface="Tahoma" pitchFamily="34" charset="0"/>
            </a:endParaRPr>
          </a:p>
          <a:p>
            <a:pPr indent="1588">
              <a:buSzPct val="120000"/>
              <a:buBlip>
                <a:blip r:embed="rId2"/>
              </a:buBlip>
              <a:tabLst>
                <a:tab pos="6640513" algn="l"/>
              </a:tabLst>
            </a:pPr>
            <a:endParaRPr lang="fr-FR" sz="2400" dirty="0" smtClean="0">
              <a:latin typeface="+mj-lt"/>
              <a:ea typeface="Tahoma" pitchFamily="34" charset="0"/>
              <a:cs typeface="Tahoma" pitchFamily="34" charset="0"/>
            </a:endParaRPr>
          </a:p>
          <a:p>
            <a:pPr>
              <a:tabLst>
                <a:tab pos="6640513" algn="l"/>
              </a:tabLst>
            </a:pPr>
            <a:endParaRPr lang="fr-FR" sz="2800" dirty="0" smtClean="0">
              <a:latin typeface="Georgia" pitchFamily="18" charset="0"/>
            </a:endParaRPr>
          </a:p>
        </p:txBody>
      </p:sp>
      <p:sp>
        <p:nvSpPr>
          <p:cNvPr id="12" name="Espace réservé du numéro de diapositive 11"/>
          <p:cNvSpPr>
            <a:spLocks noGrp="1"/>
          </p:cNvSpPr>
          <p:nvPr>
            <p:ph type="sldNum" sz="quarter" idx="12"/>
          </p:nvPr>
        </p:nvSpPr>
        <p:spPr/>
        <p:txBody>
          <a:bodyPr/>
          <a:lstStyle/>
          <a:p>
            <a:fld id="{2B49154C-2689-4000-8548-AA4EB3458A20}" type="slidenum">
              <a:rPr lang="fr-FR" smtClean="0"/>
              <a:pPr/>
              <a:t>15</a:t>
            </a:fld>
            <a:endParaRPr lang="fr-F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16</a:t>
            </a:fld>
            <a:endParaRPr lang="fr-FR"/>
          </a:p>
        </p:txBody>
      </p:sp>
      <p:sp>
        <p:nvSpPr>
          <p:cNvPr id="3" name="ZoneTexte 2"/>
          <p:cNvSpPr txBox="1"/>
          <p:nvPr/>
        </p:nvSpPr>
        <p:spPr>
          <a:xfrm>
            <a:off x="428596" y="1000108"/>
            <a:ext cx="7858180" cy="4247317"/>
          </a:xfrm>
          <a:prstGeom prst="rect">
            <a:avLst/>
          </a:prstGeom>
          <a:noFill/>
        </p:spPr>
        <p:txBody>
          <a:bodyPr wrap="square" rtlCol="0">
            <a:spAutoFit/>
          </a:bodyPr>
          <a:lstStyle/>
          <a:p>
            <a:pPr>
              <a:buBlip>
                <a:blip r:embed="rId2"/>
              </a:buBlip>
            </a:pPr>
            <a:r>
              <a:rPr lang="fr-FR" b="1" dirty="0" smtClean="0"/>
              <a:t>Air e de mouvement : </a:t>
            </a:r>
            <a:r>
              <a:rPr lang="fr-FR" dirty="0" smtClean="0"/>
              <a:t>ensemble aire trafic et manœuvre . </a:t>
            </a:r>
          </a:p>
          <a:p>
            <a:endParaRPr lang="fr-FR" b="1" dirty="0" smtClean="0"/>
          </a:p>
          <a:p>
            <a:pPr>
              <a:buBlip>
                <a:blip r:embed="rId2"/>
              </a:buBlip>
            </a:pPr>
            <a:r>
              <a:rPr lang="fr-FR" b="1" dirty="0" smtClean="0"/>
              <a:t>Aires de trafic : </a:t>
            </a:r>
            <a:r>
              <a:rPr lang="fr-FR" dirty="0" smtClean="0"/>
              <a:t>Stationnement , avitaillement carburant et entretien</a:t>
            </a:r>
          </a:p>
          <a:p>
            <a:endParaRPr lang="fr-FR" dirty="0" smtClean="0"/>
          </a:p>
          <a:p>
            <a:pPr>
              <a:buBlip>
                <a:blip r:embed="rId2"/>
              </a:buBlip>
            </a:pPr>
            <a:r>
              <a:rPr lang="fr-FR" b="1" dirty="0" smtClean="0"/>
              <a:t>Aire de manœuvre : </a:t>
            </a:r>
            <a:r>
              <a:rPr lang="fr-FR" dirty="0" smtClean="0"/>
              <a:t>partie de l’aérodrome qui doit être utilisée pour les décollages  , atterrissages et la circulation en surface des aéronefs  ( voies de circulation : taxiway ) </a:t>
            </a:r>
          </a:p>
          <a:p>
            <a:endParaRPr lang="fr-FR" dirty="0" smtClean="0"/>
          </a:p>
          <a:p>
            <a:pPr lvl="1">
              <a:buFont typeface="Wingdings" pitchFamily="2" charset="2"/>
              <a:buChar char="v"/>
            </a:pPr>
            <a:r>
              <a:rPr lang="fr-FR" b="1" dirty="0" smtClean="0"/>
              <a:t>Les voies de circulation: </a:t>
            </a:r>
          </a:p>
          <a:p>
            <a:pPr lvl="1"/>
            <a:endParaRPr lang="fr-FR" b="1" dirty="0" smtClean="0"/>
          </a:p>
          <a:p>
            <a:r>
              <a:rPr lang="fr-FR" dirty="0" smtClean="0"/>
              <a:t>Une </a:t>
            </a:r>
            <a:r>
              <a:rPr lang="fr-FR" b="1" dirty="0" smtClean="0"/>
              <a:t>voie de circulation</a:t>
            </a:r>
            <a:r>
              <a:rPr lang="fr-FR" dirty="0" smtClean="0"/>
              <a:t> ( taxiway ) d'un aérodrome est une voie délimitée et aménagée prévue pour que les avions puissent y circuler par leurs propres moyens depuis ou vers les hangars ou pistes de décollage et d‘atterrissage Ces voies sont souvent construites en dur (asphalte ou béton), mais sont souvent aussi faites de terre nue ou couverte d'herbe.</a:t>
            </a:r>
            <a:endParaRPr lang="fr-FR" dirty="0"/>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17</a:t>
            </a:fld>
            <a:endParaRPr lang="fr-FR"/>
          </a:p>
        </p:txBody>
      </p:sp>
      <p:sp>
        <p:nvSpPr>
          <p:cNvPr id="3" name="ZoneTexte 2"/>
          <p:cNvSpPr txBox="1"/>
          <p:nvPr/>
        </p:nvSpPr>
        <p:spPr>
          <a:xfrm>
            <a:off x="428596" y="1142984"/>
            <a:ext cx="8501122" cy="2031325"/>
          </a:xfrm>
          <a:prstGeom prst="rect">
            <a:avLst/>
          </a:prstGeom>
          <a:noFill/>
        </p:spPr>
        <p:txBody>
          <a:bodyPr wrap="square" rtlCol="0">
            <a:spAutoFit/>
          </a:bodyPr>
          <a:lstStyle/>
          <a:p>
            <a:r>
              <a:rPr lang="fr-FR" dirty="0" smtClean="0"/>
              <a:t>	La signalisation des voies de circulation est généralement faite de lignes jaunes : une ligne jaune continue marque le centre de la voie et une double ligne de la même couleur en délimite les côtés.</a:t>
            </a:r>
          </a:p>
          <a:p>
            <a:r>
              <a:rPr lang="fr-FR" dirty="0" smtClean="0"/>
              <a:t>	Afin de permettre une utilisation de nuit, des lumières bleues délimitent les bords de la voie . L'éclairage central est incrusté dans la voie, ce qui permet aux avions de rouler dessus.</a:t>
            </a:r>
          </a:p>
          <a:p>
            <a:endParaRPr lang="fr-FR" dirty="0"/>
          </a:p>
        </p:txBody>
      </p:sp>
      <p:pic>
        <p:nvPicPr>
          <p:cNvPr id="6" name="Image 5" descr="SAM_1038.JPG"/>
          <p:cNvPicPr>
            <a:picLocks noChangeAspect="1"/>
          </p:cNvPicPr>
          <p:nvPr/>
        </p:nvPicPr>
        <p:blipFill>
          <a:blip r:embed="rId2" cstate="print"/>
          <a:stretch>
            <a:fillRect/>
          </a:stretch>
        </p:blipFill>
        <p:spPr>
          <a:xfrm>
            <a:off x="2571736" y="3500438"/>
            <a:ext cx="4643470" cy="2611952"/>
          </a:xfrm>
          <a:prstGeom prst="rect">
            <a:avLst/>
          </a:prstGeom>
          <a:ln>
            <a:noFill/>
          </a:ln>
          <a:effectLst>
            <a:softEdge rad="112500"/>
          </a:effec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18</a:t>
            </a:fld>
            <a:endParaRPr lang="fr-FR"/>
          </a:p>
        </p:txBody>
      </p:sp>
      <p:pic>
        <p:nvPicPr>
          <p:cNvPr id="3" name="Image 2" descr="8368403.jpg"/>
          <p:cNvPicPr>
            <a:picLocks noChangeAspect="1"/>
          </p:cNvPicPr>
          <p:nvPr/>
        </p:nvPicPr>
        <p:blipFill>
          <a:blip r:embed="rId2" cstate="print"/>
          <a:stretch>
            <a:fillRect/>
          </a:stretch>
        </p:blipFill>
        <p:spPr>
          <a:xfrm>
            <a:off x="2214546" y="500042"/>
            <a:ext cx="4643470" cy="5684836"/>
          </a:xfrm>
          <a:prstGeom prst="ellipse">
            <a:avLst/>
          </a:prstGeom>
          <a:ln w="63500" cap="rnd">
            <a:solidFill>
              <a:schemeClr val="accent1">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Ellipse 3"/>
          <p:cNvSpPr/>
          <p:nvPr/>
        </p:nvSpPr>
        <p:spPr>
          <a:xfrm>
            <a:off x="2714612" y="3286124"/>
            <a:ext cx="3643338" cy="17859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19</a:t>
            </a:fld>
            <a:endParaRPr lang="fr-FR"/>
          </a:p>
        </p:txBody>
      </p:sp>
      <p:pic>
        <p:nvPicPr>
          <p:cNvPr id="3" name="Image 2" descr="SAM_1040.JPG"/>
          <p:cNvPicPr>
            <a:picLocks noChangeAspect="1"/>
          </p:cNvPicPr>
          <p:nvPr/>
        </p:nvPicPr>
        <p:blipFill>
          <a:blip r:embed="rId2" cstate="print"/>
          <a:srcRect t="23704"/>
          <a:stretch>
            <a:fillRect/>
          </a:stretch>
        </p:blipFill>
        <p:spPr>
          <a:xfrm>
            <a:off x="3500430" y="785794"/>
            <a:ext cx="5357850" cy="2299411"/>
          </a:xfrm>
          <a:prstGeom prst="rect">
            <a:avLst/>
          </a:prstGeom>
          <a:ln>
            <a:noFill/>
          </a:ln>
          <a:effectLst>
            <a:softEdge rad="112500"/>
          </a:effectLst>
        </p:spPr>
      </p:pic>
      <p:cxnSp>
        <p:nvCxnSpPr>
          <p:cNvPr id="5" name="Connecteur droit avec flèche 4"/>
          <p:cNvCxnSpPr/>
          <p:nvPr/>
        </p:nvCxnSpPr>
        <p:spPr>
          <a:xfrm>
            <a:off x="2714612" y="1714488"/>
            <a:ext cx="3643338" cy="9286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2714612" y="1714488"/>
            <a:ext cx="3214710" cy="14287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ZoneTexte 11"/>
          <p:cNvSpPr txBox="1"/>
          <p:nvPr/>
        </p:nvSpPr>
        <p:spPr>
          <a:xfrm>
            <a:off x="785786" y="1500174"/>
            <a:ext cx="2143140" cy="646331"/>
          </a:xfrm>
          <a:prstGeom prst="rect">
            <a:avLst/>
          </a:prstGeom>
          <a:noFill/>
        </p:spPr>
        <p:txBody>
          <a:bodyPr wrap="square" rtlCol="0">
            <a:spAutoFit/>
          </a:bodyPr>
          <a:lstStyle/>
          <a:p>
            <a:r>
              <a:rPr lang="fr-FR" dirty="0" smtClean="0"/>
              <a:t>Lumières bleues des taxiways </a:t>
            </a:r>
            <a:endParaRPr lang="fr-FR" dirty="0"/>
          </a:p>
        </p:txBody>
      </p:sp>
      <p:cxnSp>
        <p:nvCxnSpPr>
          <p:cNvPr id="14" name="Connecteur droit avec flèche 13"/>
          <p:cNvCxnSpPr/>
          <p:nvPr/>
        </p:nvCxnSpPr>
        <p:spPr>
          <a:xfrm>
            <a:off x="2714612" y="1000108"/>
            <a:ext cx="5072098" cy="78581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1357290" y="785794"/>
            <a:ext cx="2000264" cy="646331"/>
          </a:xfrm>
          <a:prstGeom prst="rect">
            <a:avLst/>
          </a:prstGeom>
          <a:noFill/>
        </p:spPr>
        <p:txBody>
          <a:bodyPr wrap="square" rtlCol="0">
            <a:spAutoFit/>
          </a:bodyPr>
          <a:lstStyle/>
          <a:p>
            <a:r>
              <a:rPr lang="fr-FR" dirty="0" smtClean="0"/>
              <a:t>Point d’arrêt</a:t>
            </a:r>
          </a:p>
          <a:p>
            <a:endParaRPr lang="fr-FR" dirty="0"/>
          </a:p>
        </p:txBody>
      </p:sp>
      <p:pic>
        <p:nvPicPr>
          <p:cNvPr id="16" name="Image 15" descr="SAM_1041.JPG"/>
          <p:cNvPicPr>
            <a:picLocks noChangeAspect="1"/>
          </p:cNvPicPr>
          <p:nvPr/>
        </p:nvPicPr>
        <p:blipFill>
          <a:blip r:embed="rId3" cstate="print"/>
          <a:srcRect l="23437" t="37500" r="18750" b="37500"/>
          <a:stretch>
            <a:fillRect/>
          </a:stretch>
        </p:blipFill>
        <p:spPr>
          <a:xfrm>
            <a:off x="3500430" y="3214686"/>
            <a:ext cx="5286412" cy="1285884"/>
          </a:xfrm>
          <a:prstGeom prst="rect">
            <a:avLst/>
          </a:prstGeom>
          <a:ln>
            <a:noFill/>
          </a:ln>
          <a:effectLst>
            <a:softEdge rad="112500"/>
          </a:effectLst>
        </p:spPr>
      </p:pic>
      <p:cxnSp>
        <p:nvCxnSpPr>
          <p:cNvPr id="18" name="Connecteur droit avec flèche 17"/>
          <p:cNvCxnSpPr/>
          <p:nvPr/>
        </p:nvCxnSpPr>
        <p:spPr>
          <a:xfrm>
            <a:off x="2571736" y="3643314"/>
            <a:ext cx="1214446" cy="357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p:nvPr/>
        </p:nvCxnSpPr>
        <p:spPr>
          <a:xfrm>
            <a:off x="2571736" y="3643314"/>
            <a:ext cx="5500726" cy="3571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642910" y="3357562"/>
            <a:ext cx="2214578" cy="1477328"/>
          </a:xfrm>
          <a:prstGeom prst="rect">
            <a:avLst/>
          </a:prstGeom>
          <a:noFill/>
        </p:spPr>
        <p:txBody>
          <a:bodyPr wrap="square" rtlCol="0">
            <a:spAutoFit/>
          </a:bodyPr>
          <a:lstStyle/>
          <a:p>
            <a:r>
              <a:rPr lang="fr-FR" dirty="0" smtClean="0"/>
              <a:t>Ici 2 points d’arrêt différents </a:t>
            </a:r>
          </a:p>
          <a:p>
            <a:r>
              <a:rPr lang="fr-FR" dirty="0" smtClean="0"/>
              <a:t>( ceci en cas d’arrivée IFR car air critique du glide ) </a:t>
            </a:r>
            <a:endParaRPr lang="fr-FR" dirty="0"/>
          </a:p>
        </p:txBody>
      </p:sp>
      <p:pic>
        <p:nvPicPr>
          <p:cNvPr id="24" name="Image 23" descr="rad07CED.jpg"/>
          <p:cNvPicPr>
            <a:picLocks noChangeAspect="1"/>
          </p:cNvPicPr>
          <p:nvPr/>
        </p:nvPicPr>
        <p:blipFill>
          <a:blip r:embed="rId4" cstate="print"/>
          <a:srcRect l="11286" t="31250" r="61442" b="31250"/>
          <a:stretch>
            <a:fillRect/>
          </a:stretch>
        </p:blipFill>
        <p:spPr>
          <a:xfrm>
            <a:off x="3714744" y="4572008"/>
            <a:ext cx="2071702" cy="21431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2" name="Flèche droite 31"/>
          <p:cNvSpPr/>
          <p:nvPr/>
        </p:nvSpPr>
        <p:spPr>
          <a:xfrm>
            <a:off x="5357818" y="5286388"/>
            <a:ext cx="1285884" cy="64294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Flèche droite 32"/>
          <p:cNvSpPr/>
          <p:nvPr/>
        </p:nvSpPr>
        <p:spPr>
          <a:xfrm flipH="1">
            <a:off x="2857488" y="5286388"/>
            <a:ext cx="1428760" cy="642942"/>
          </a:xfrm>
          <a:prstGeom prst="righ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p:cNvSpPr txBox="1"/>
          <p:nvPr/>
        </p:nvSpPr>
        <p:spPr>
          <a:xfrm>
            <a:off x="6643702" y="5429264"/>
            <a:ext cx="1714512" cy="369332"/>
          </a:xfrm>
          <a:prstGeom prst="rect">
            <a:avLst/>
          </a:prstGeom>
          <a:noFill/>
        </p:spPr>
        <p:txBody>
          <a:bodyPr wrap="square" rtlCol="0">
            <a:spAutoFit/>
          </a:bodyPr>
          <a:lstStyle/>
          <a:p>
            <a:r>
              <a:rPr lang="fr-FR" dirty="0" smtClean="0"/>
              <a:t>Vers le parking</a:t>
            </a:r>
            <a:endParaRPr lang="fr-FR" dirty="0"/>
          </a:p>
        </p:txBody>
      </p:sp>
      <p:sp>
        <p:nvSpPr>
          <p:cNvPr id="35" name="ZoneTexte 34"/>
          <p:cNvSpPr txBox="1"/>
          <p:nvPr/>
        </p:nvSpPr>
        <p:spPr>
          <a:xfrm>
            <a:off x="428596" y="5357826"/>
            <a:ext cx="3000396" cy="1200329"/>
          </a:xfrm>
          <a:prstGeom prst="rect">
            <a:avLst/>
          </a:prstGeom>
          <a:noFill/>
        </p:spPr>
        <p:txBody>
          <a:bodyPr wrap="square" rtlCol="0">
            <a:spAutoFit/>
          </a:bodyPr>
          <a:lstStyle/>
          <a:p>
            <a:r>
              <a:rPr lang="fr-FR" dirty="0" smtClean="0"/>
              <a:t>	   Vers la piste</a:t>
            </a:r>
          </a:p>
          <a:p>
            <a:r>
              <a:rPr lang="fr-FR" dirty="0" smtClean="0"/>
              <a:t>( pour passer la double </a:t>
            </a:r>
          </a:p>
          <a:p>
            <a:r>
              <a:rPr lang="fr-FR" dirty="0" smtClean="0"/>
              <a:t>ligne il faut une clairance )</a:t>
            </a:r>
          </a:p>
          <a:p>
            <a:r>
              <a:rPr lang="fr-FR" dirty="0" smtClean="0"/>
              <a:t> </a:t>
            </a:r>
            <a:endParaRPr lang="fr-F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7158" y="714356"/>
            <a:ext cx="8572560" cy="7890228"/>
          </a:xfrm>
          <a:prstGeom prst="rect">
            <a:avLst/>
          </a:prstGeom>
          <a:noFill/>
        </p:spPr>
        <p:txBody>
          <a:bodyPr wrap="square" tIns="0" bIns="72000" rtlCol="0" anchor="t" anchorCtr="0">
            <a:spAutoFit/>
          </a:bodyPr>
          <a:lstStyle/>
          <a:p>
            <a:pPr indent="1588">
              <a:buSzPct val="120000"/>
              <a:buBlip>
                <a:blip r:embed="rId2"/>
              </a:buBlip>
              <a:tabLst>
                <a:tab pos="6640513" algn="l"/>
              </a:tabLst>
            </a:pPr>
            <a:r>
              <a:rPr lang="fr-FR" sz="2400" dirty="0" smtClean="0">
                <a:latin typeface="+mj-lt"/>
                <a:ea typeface="Tahoma" pitchFamily="34" charset="0"/>
                <a:cs typeface="Tahoma" pitchFamily="34" charset="0"/>
              </a:rPr>
              <a:t> Sommaire :</a:t>
            </a:r>
          </a:p>
          <a:p>
            <a:pPr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latin typeface="+mj-lt"/>
                <a:ea typeface="Tahoma" pitchFamily="34" charset="0"/>
                <a:cs typeface="Tahoma" pitchFamily="34" charset="0"/>
              </a:rPr>
              <a:t> Introduction : définition d’aérodrome 	p 04</a:t>
            </a:r>
          </a:p>
          <a:p>
            <a:pPr lvl="1"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latin typeface="+mj-lt"/>
                <a:ea typeface="Tahoma" pitchFamily="34" charset="0"/>
                <a:cs typeface="Tahoma" pitchFamily="34" charset="0"/>
              </a:rPr>
              <a:t> Aérodrome contrôlé et non contrôlé	p 08	</a:t>
            </a:r>
          </a:p>
          <a:p>
            <a:pPr lvl="3" indent="1588">
              <a:buSzPct val="120000"/>
              <a:tabLst>
                <a:tab pos="6640513" algn="l"/>
              </a:tabLst>
            </a:pPr>
            <a:endParaRPr lang="fr-FR" sz="2400" dirty="0" smtClean="0">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latin typeface="+mj-lt"/>
                <a:ea typeface="Tahoma" pitchFamily="34" charset="0"/>
                <a:cs typeface="Tahoma" pitchFamily="34" charset="0"/>
              </a:rPr>
              <a:t>Les différentes aires de mouvement 	p 16</a:t>
            </a:r>
          </a:p>
          <a:p>
            <a:pPr lvl="1"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latin typeface="+mj-lt"/>
                <a:ea typeface="Tahoma" pitchFamily="34" charset="0"/>
                <a:cs typeface="Tahoma" pitchFamily="34" charset="0"/>
              </a:rPr>
              <a:t>Les pistes et le tour de piste 	p 21</a:t>
            </a:r>
          </a:p>
          <a:p>
            <a:pPr lvl="1"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latin typeface="+mj-lt"/>
                <a:ea typeface="Tahoma" pitchFamily="34" charset="0"/>
                <a:cs typeface="Tahoma" pitchFamily="34" charset="0"/>
              </a:rPr>
              <a:t>Les zones de contrôle d’aérodrome 	p 27</a:t>
            </a:r>
          </a:p>
          <a:p>
            <a:pPr lvl="1"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latin typeface="+mj-lt"/>
                <a:ea typeface="Tahoma" pitchFamily="34" charset="0"/>
                <a:cs typeface="Tahoma" pitchFamily="34" charset="0"/>
              </a:rPr>
              <a:t>Les différents signaux d’aérodrome	p 31</a:t>
            </a:r>
          </a:p>
          <a:p>
            <a:pPr lvl="1"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latin typeface="+mj-lt"/>
                <a:ea typeface="Tahoma" pitchFamily="34" charset="0"/>
                <a:cs typeface="Tahoma" pitchFamily="34" charset="0"/>
              </a:rPr>
              <a:t>Conclusion	p 39</a:t>
            </a:r>
          </a:p>
          <a:p>
            <a:pPr lvl="1"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1"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2"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1" indent="1588">
              <a:buSzPct val="120000"/>
              <a:tabLst>
                <a:tab pos="6640513" algn="l"/>
              </a:tabLst>
            </a:pPr>
            <a:endParaRPr lang="fr-FR" sz="2400" dirty="0" smtClean="0">
              <a:latin typeface="+mj-lt"/>
              <a:ea typeface="Tahoma" pitchFamily="34" charset="0"/>
              <a:cs typeface="Tahoma" pitchFamily="34" charset="0"/>
            </a:endParaRPr>
          </a:p>
          <a:p>
            <a:pPr indent="1588">
              <a:buSzPct val="120000"/>
              <a:buBlip>
                <a:blip r:embed="rId2"/>
              </a:buBlip>
              <a:tabLst>
                <a:tab pos="6640513" algn="l"/>
              </a:tabLst>
            </a:pPr>
            <a:endParaRPr lang="fr-FR" sz="2400" dirty="0" smtClean="0">
              <a:latin typeface="+mj-lt"/>
              <a:ea typeface="Tahoma" pitchFamily="34" charset="0"/>
              <a:cs typeface="Tahoma" pitchFamily="34" charset="0"/>
            </a:endParaRPr>
          </a:p>
          <a:p>
            <a:pPr>
              <a:tabLst>
                <a:tab pos="6640513" algn="l"/>
              </a:tabLst>
            </a:pPr>
            <a:endParaRPr lang="fr-FR" sz="2800" dirty="0" smtClean="0">
              <a:latin typeface="Georgia" pitchFamily="18" charset="0"/>
            </a:endParaRPr>
          </a:p>
        </p:txBody>
      </p:sp>
      <p:sp>
        <p:nvSpPr>
          <p:cNvPr id="12" name="Espace réservé du numéro de diapositive 11"/>
          <p:cNvSpPr>
            <a:spLocks noGrp="1"/>
          </p:cNvSpPr>
          <p:nvPr>
            <p:ph type="sldNum" sz="quarter" idx="12"/>
          </p:nvPr>
        </p:nvSpPr>
        <p:spPr/>
        <p:txBody>
          <a:bodyPr/>
          <a:lstStyle/>
          <a:p>
            <a:fld id="{2B49154C-2689-4000-8548-AA4EB3458A20}" type="slidenum">
              <a:rPr lang="fr-FR" smtClean="0"/>
              <a:pPr/>
              <a:t>2</a:t>
            </a:fld>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heckerboard(across)">
                                      <p:cBhvr>
                                        <p:cTn id="7" dur="2000"/>
                                        <p:tgtEl>
                                          <p:spTgt spid="4">
                                            <p:txEl>
                                              <p:pRg st="0" end="0"/>
                                            </p:txEl>
                                          </p:spTgt>
                                        </p:tgtEl>
                                      </p:cBhvr>
                                    </p:animEffect>
                                  </p:childTnLst>
                                </p:cTn>
                              </p:par>
                            </p:childTnLst>
                          </p:cTn>
                        </p:par>
                        <p:par>
                          <p:cTn id="8" fill="hold">
                            <p:stCondLst>
                              <p:cond delay="2000"/>
                            </p:stCondLst>
                            <p:childTnLst>
                              <p:par>
                                <p:cTn id="9" presetID="5" presetClass="entr" presetSubtype="1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checkerboard(across)">
                                      <p:cBhvr>
                                        <p:cTn id="11" dur="2000"/>
                                        <p:tgtEl>
                                          <p:spTgt spid="4">
                                            <p:txEl>
                                              <p:pRg st="2" end="2"/>
                                            </p:txEl>
                                          </p:spTgt>
                                        </p:tgtEl>
                                      </p:cBhvr>
                                    </p:animEffect>
                                  </p:childTnLst>
                                </p:cTn>
                              </p:par>
                            </p:childTnLst>
                          </p:cTn>
                        </p:par>
                        <p:par>
                          <p:cTn id="12" fill="hold">
                            <p:stCondLst>
                              <p:cond delay="4000"/>
                            </p:stCondLst>
                            <p:childTnLst>
                              <p:par>
                                <p:cTn id="13" presetID="5" presetClass="entr" presetSubtype="10"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checkerboard(across)">
                                      <p:cBhvr>
                                        <p:cTn id="15" dur="2000"/>
                                        <p:tgtEl>
                                          <p:spTgt spid="4">
                                            <p:txEl>
                                              <p:pRg st="4" end="4"/>
                                            </p:txEl>
                                          </p:spTgt>
                                        </p:tgtEl>
                                      </p:cBhvr>
                                    </p:animEffect>
                                  </p:childTnLst>
                                </p:cTn>
                              </p:par>
                            </p:childTnLst>
                          </p:cTn>
                        </p:par>
                        <p:par>
                          <p:cTn id="16" fill="hold">
                            <p:stCondLst>
                              <p:cond delay="6000"/>
                            </p:stCondLst>
                            <p:childTnLst>
                              <p:par>
                                <p:cTn id="17" presetID="5" presetClass="entr" presetSubtype="10" fill="hold" nodeType="after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checkerboard(across)">
                                      <p:cBhvr>
                                        <p:cTn id="19" dur="2000"/>
                                        <p:tgtEl>
                                          <p:spTgt spid="4">
                                            <p:txEl>
                                              <p:pRg st="6" end="6"/>
                                            </p:txEl>
                                          </p:spTgt>
                                        </p:tgtEl>
                                      </p:cBhvr>
                                    </p:animEffect>
                                  </p:childTnLst>
                                </p:cTn>
                              </p:par>
                            </p:childTnLst>
                          </p:cTn>
                        </p:par>
                        <p:par>
                          <p:cTn id="20" fill="hold">
                            <p:stCondLst>
                              <p:cond delay="8000"/>
                            </p:stCondLst>
                            <p:childTnLst>
                              <p:par>
                                <p:cTn id="21" presetID="5" presetClass="entr" presetSubtype="10" fill="hold" nodeType="after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animEffect transition="in" filter="checkerboard(across)">
                                      <p:cBhvr>
                                        <p:cTn id="23" dur="2000"/>
                                        <p:tgtEl>
                                          <p:spTgt spid="4">
                                            <p:txEl>
                                              <p:pRg st="8" end="8"/>
                                            </p:txEl>
                                          </p:spTgt>
                                        </p:tgtEl>
                                      </p:cBhvr>
                                    </p:animEffect>
                                  </p:childTnLst>
                                </p:cTn>
                              </p:par>
                            </p:childTnLst>
                          </p:cTn>
                        </p:par>
                        <p:par>
                          <p:cTn id="24" fill="hold">
                            <p:stCondLst>
                              <p:cond delay="10000"/>
                            </p:stCondLst>
                            <p:childTnLst>
                              <p:par>
                                <p:cTn id="25" presetID="5" presetClass="entr" presetSubtype="10" fill="hold" nodeType="after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animEffect transition="in" filter="checkerboard(across)">
                                      <p:cBhvr>
                                        <p:cTn id="27" dur="2000"/>
                                        <p:tgtEl>
                                          <p:spTgt spid="4">
                                            <p:txEl>
                                              <p:pRg st="10" end="10"/>
                                            </p:txEl>
                                          </p:spTgt>
                                        </p:tgtEl>
                                      </p:cBhvr>
                                    </p:animEffect>
                                  </p:childTnLst>
                                </p:cTn>
                              </p:par>
                            </p:childTnLst>
                          </p:cTn>
                        </p:par>
                        <p:par>
                          <p:cTn id="28" fill="hold">
                            <p:stCondLst>
                              <p:cond delay="12000"/>
                            </p:stCondLst>
                            <p:childTnLst>
                              <p:par>
                                <p:cTn id="29" presetID="5" presetClass="entr" presetSubtype="10" fill="hold" nodeType="afterEffect">
                                  <p:stCondLst>
                                    <p:cond delay="0"/>
                                  </p:stCondLst>
                                  <p:childTnLst>
                                    <p:set>
                                      <p:cBhvr>
                                        <p:cTn id="30" dur="1" fill="hold">
                                          <p:stCondLst>
                                            <p:cond delay="0"/>
                                          </p:stCondLst>
                                        </p:cTn>
                                        <p:tgtEl>
                                          <p:spTgt spid="4">
                                            <p:txEl>
                                              <p:pRg st="12" end="12"/>
                                            </p:txEl>
                                          </p:spTgt>
                                        </p:tgtEl>
                                        <p:attrNameLst>
                                          <p:attrName>style.visibility</p:attrName>
                                        </p:attrNameLst>
                                      </p:cBhvr>
                                      <p:to>
                                        <p:strVal val="visible"/>
                                      </p:to>
                                    </p:set>
                                    <p:animEffect transition="in" filter="checkerboard(across)">
                                      <p:cBhvr>
                                        <p:cTn id="31" dur="2000"/>
                                        <p:tgtEl>
                                          <p:spTgt spid="4">
                                            <p:txEl>
                                              <p:pRg st="12" end="12"/>
                                            </p:txEl>
                                          </p:spTgt>
                                        </p:tgtEl>
                                      </p:cBhvr>
                                    </p:animEffect>
                                  </p:childTnLst>
                                </p:cTn>
                              </p:par>
                            </p:childTnLst>
                          </p:cTn>
                        </p:par>
                        <p:par>
                          <p:cTn id="32" fill="hold">
                            <p:stCondLst>
                              <p:cond delay="14000"/>
                            </p:stCondLst>
                            <p:childTnLst>
                              <p:par>
                                <p:cTn id="33" presetID="5" presetClass="entr" presetSubtype="10" fill="hold" nodeType="afterEffect">
                                  <p:stCondLst>
                                    <p:cond delay="0"/>
                                  </p:stCondLst>
                                  <p:childTnLst>
                                    <p:set>
                                      <p:cBhvr>
                                        <p:cTn id="34" dur="1" fill="hold">
                                          <p:stCondLst>
                                            <p:cond delay="0"/>
                                          </p:stCondLst>
                                        </p:cTn>
                                        <p:tgtEl>
                                          <p:spTgt spid="4">
                                            <p:txEl>
                                              <p:pRg st="14" end="14"/>
                                            </p:txEl>
                                          </p:spTgt>
                                        </p:tgtEl>
                                        <p:attrNameLst>
                                          <p:attrName>style.visibility</p:attrName>
                                        </p:attrNameLst>
                                      </p:cBhvr>
                                      <p:to>
                                        <p:strVal val="visible"/>
                                      </p:to>
                                    </p:set>
                                    <p:animEffect transition="in" filter="checkerboard(across)">
                                      <p:cBhvr>
                                        <p:cTn id="35" dur="20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7158" y="714356"/>
            <a:ext cx="8572560" cy="7890228"/>
          </a:xfrm>
          <a:prstGeom prst="rect">
            <a:avLst/>
          </a:prstGeom>
          <a:noFill/>
        </p:spPr>
        <p:txBody>
          <a:bodyPr wrap="square" tIns="0" bIns="72000" rtlCol="0" anchor="t" anchorCtr="0">
            <a:spAutoFit/>
          </a:bodyPr>
          <a:lstStyle/>
          <a:p>
            <a:pPr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 Sommaire :</a:t>
            </a:r>
          </a:p>
          <a:p>
            <a:pPr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 Introduction : définition d’aérodrome 	p 04</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 Aérodrome contrôlé et non contrôlé	p 08</a:t>
            </a:r>
            <a:r>
              <a:rPr lang="fr-FR" sz="2400" dirty="0" smtClean="0">
                <a:latin typeface="+mj-lt"/>
                <a:ea typeface="Tahoma" pitchFamily="34" charset="0"/>
                <a:cs typeface="Tahoma" pitchFamily="34" charset="0"/>
              </a:rPr>
              <a:t>	</a:t>
            </a:r>
          </a:p>
          <a:p>
            <a:pPr lvl="3" indent="1588">
              <a:buSzPct val="120000"/>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Les différentes aires de mouvement 	p 16</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latin typeface="+mj-lt"/>
                <a:ea typeface="Tahoma" pitchFamily="34" charset="0"/>
                <a:cs typeface="Tahoma" pitchFamily="34" charset="0"/>
              </a:rPr>
              <a:t>Les pistes et le tour de piste	p 21</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Les zones de contrôle d’aérodrome 	p 27 </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Les différents signaux d’aérodrome	p 31</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Conclusion	p 39</a:t>
            </a:r>
          </a:p>
          <a:p>
            <a:pPr lvl="1"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1"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2"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1" indent="1588">
              <a:buSzPct val="120000"/>
              <a:tabLst>
                <a:tab pos="6640513" algn="l"/>
              </a:tabLst>
            </a:pPr>
            <a:endParaRPr lang="fr-FR" sz="2400" dirty="0" smtClean="0">
              <a:latin typeface="+mj-lt"/>
              <a:ea typeface="Tahoma" pitchFamily="34" charset="0"/>
              <a:cs typeface="Tahoma" pitchFamily="34" charset="0"/>
            </a:endParaRPr>
          </a:p>
          <a:p>
            <a:pPr indent="1588">
              <a:buSzPct val="120000"/>
              <a:buBlip>
                <a:blip r:embed="rId2"/>
              </a:buBlip>
              <a:tabLst>
                <a:tab pos="6640513" algn="l"/>
              </a:tabLst>
            </a:pPr>
            <a:endParaRPr lang="fr-FR" sz="2400" dirty="0" smtClean="0">
              <a:latin typeface="+mj-lt"/>
              <a:ea typeface="Tahoma" pitchFamily="34" charset="0"/>
              <a:cs typeface="Tahoma" pitchFamily="34" charset="0"/>
            </a:endParaRPr>
          </a:p>
          <a:p>
            <a:pPr>
              <a:tabLst>
                <a:tab pos="6640513" algn="l"/>
              </a:tabLst>
            </a:pPr>
            <a:endParaRPr lang="fr-FR" sz="2800" dirty="0" smtClean="0">
              <a:latin typeface="Georgia" pitchFamily="18" charset="0"/>
            </a:endParaRPr>
          </a:p>
        </p:txBody>
      </p:sp>
      <p:sp>
        <p:nvSpPr>
          <p:cNvPr id="12" name="Espace réservé du numéro de diapositive 11"/>
          <p:cNvSpPr>
            <a:spLocks noGrp="1"/>
          </p:cNvSpPr>
          <p:nvPr>
            <p:ph type="sldNum" sz="quarter" idx="12"/>
          </p:nvPr>
        </p:nvSpPr>
        <p:spPr/>
        <p:txBody>
          <a:bodyPr/>
          <a:lstStyle/>
          <a:p>
            <a:fld id="{2B49154C-2689-4000-8548-AA4EB3458A20}" type="slidenum">
              <a:rPr lang="fr-FR" smtClean="0"/>
              <a:pPr/>
              <a:t>20</a:t>
            </a:fld>
            <a:endParaRPr lang="fr-F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MervilleCalonne FrancisBocquet.jpg"/>
          <p:cNvPicPr>
            <a:picLocks noChangeAspect="1"/>
          </p:cNvPicPr>
          <p:nvPr/>
        </p:nvPicPr>
        <p:blipFill>
          <a:blip r:embed="rId3" cstate="print"/>
          <a:stretch>
            <a:fillRect/>
          </a:stretch>
        </p:blipFill>
        <p:spPr>
          <a:xfrm>
            <a:off x="928662" y="1142984"/>
            <a:ext cx="7358082" cy="490778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Espace réservé du numéro de diapositive 4"/>
          <p:cNvSpPr>
            <a:spLocks noGrp="1"/>
          </p:cNvSpPr>
          <p:nvPr>
            <p:ph type="sldNum" sz="quarter" idx="12"/>
          </p:nvPr>
        </p:nvSpPr>
        <p:spPr/>
        <p:txBody>
          <a:bodyPr/>
          <a:lstStyle/>
          <a:p>
            <a:fld id="{2B49154C-2689-4000-8548-AA4EB3458A20}" type="slidenum">
              <a:rPr lang="fr-FR" smtClean="0"/>
              <a:pPr/>
              <a:t>21</a:t>
            </a:fld>
            <a:endParaRPr lang="fr-FR"/>
          </a:p>
        </p:txBody>
      </p:sp>
      <p:sp>
        <p:nvSpPr>
          <p:cNvPr id="6" name="Ellipse 5"/>
          <p:cNvSpPr/>
          <p:nvPr/>
        </p:nvSpPr>
        <p:spPr>
          <a:xfrm>
            <a:off x="5000628" y="1357298"/>
            <a:ext cx="1500198" cy="121444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4786314" y="1714488"/>
            <a:ext cx="928694" cy="4000528"/>
          </a:xfrm>
          <a:prstGeom prst="ellipse">
            <a:avLst/>
          </a:prstGeom>
          <a:noFill/>
          <a:ln w="762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plus(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6"/>
                                        </p:tgtEl>
                                        <p:attrNameLst>
                                          <p:attrName>ppt_x</p:attrName>
                                        </p:attrNameLst>
                                      </p:cBhvr>
                                      <p:tavLst>
                                        <p:tav tm="0">
                                          <p:val>
                                            <p:strVal val="ppt_x"/>
                                          </p:val>
                                        </p:tav>
                                        <p:tav tm="100000">
                                          <p:val>
                                            <p:strVal val="ppt_x"/>
                                          </p:val>
                                        </p:tav>
                                      </p:tavLst>
                                    </p:anim>
                                    <p:anim calcmode="lin" valueType="num">
                                      <p:cBhvr additive="base">
                                        <p:cTn id="18" dur="500"/>
                                        <p:tgtEl>
                                          <p:spTgt spid="6"/>
                                        </p:tgtEl>
                                        <p:attrNameLst>
                                          <p:attrName>ppt_y</p:attrName>
                                        </p:attrNameLst>
                                      </p:cBhvr>
                                      <p:tavLst>
                                        <p:tav tm="0">
                                          <p:val>
                                            <p:strVal val="ppt_y"/>
                                          </p:val>
                                        </p:tav>
                                        <p:tav tm="100000">
                                          <p:val>
                                            <p:strVal val="1+ppt_h/2"/>
                                          </p:val>
                                        </p:tav>
                                      </p:tavLst>
                                    </p:anim>
                                    <p:set>
                                      <p:cBhvr>
                                        <p:cTn id="19" dur="1" fill="hold">
                                          <p:stCondLst>
                                            <p:cond delay="499"/>
                                          </p:stCondLst>
                                        </p:cTn>
                                        <p:tgtEl>
                                          <p:spTgt spid="6"/>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ppt_x"/>
                                          </p:val>
                                        </p:tav>
                                        <p:tav tm="100000">
                                          <p:val>
                                            <p:strVal val="#ppt_x"/>
                                          </p:val>
                                        </p:tav>
                                      </p:tavLst>
                                    </p:anim>
                                    <p:anim calcmode="lin" valueType="num">
                                      <p:cBhvr additive="base">
                                        <p:cTn id="2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grpId="1" nodeType="clickEffect">
                                  <p:stCondLst>
                                    <p:cond delay="0"/>
                                  </p:stCondLst>
                                  <p:childTnLst>
                                    <p:anim calcmode="lin" valueType="num">
                                      <p:cBhvr additive="base">
                                        <p:cTn id="29" dur="500"/>
                                        <p:tgtEl>
                                          <p:spTgt spid="7"/>
                                        </p:tgtEl>
                                        <p:attrNameLst>
                                          <p:attrName>ppt_x</p:attrName>
                                        </p:attrNameLst>
                                      </p:cBhvr>
                                      <p:tavLst>
                                        <p:tav tm="0">
                                          <p:val>
                                            <p:strVal val="ppt_x"/>
                                          </p:val>
                                        </p:tav>
                                        <p:tav tm="100000">
                                          <p:val>
                                            <p:strVal val="ppt_x"/>
                                          </p:val>
                                        </p:tav>
                                      </p:tavLst>
                                    </p:anim>
                                    <p:anim calcmode="lin" valueType="num">
                                      <p:cBhvr additive="base">
                                        <p:cTn id="30" dur="500"/>
                                        <p:tgtEl>
                                          <p:spTgt spid="7"/>
                                        </p:tgtEl>
                                        <p:attrNameLst>
                                          <p:attrName>ppt_y</p:attrName>
                                        </p:attrNameLst>
                                      </p:cBhvr>
                                      <p:tavLst>
                                        <p:tav tm="0">
                                          <p:val>
                                            <p:strVal val="ppt_y"/>
                                          </p:val>
                                        </p:tav>
                                        <p:tav tm="100000">
                                          <p:val>
                                            <p:strVal val="1+ppt_h/2"/>
                                          </p:val>
                                        </p:tav>
                                      </p:tavLst>
                                    </p:anim>
                                    <p:set>
                                      <p:cBhvr>
                                        <p:cTn id="31"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22</a:t>
            </a:fld>
            <a:endParaRPr lang="fr-FR"/>
          </a:p>
        </p:txBody>
      </p:sp>
      <p:sp>
        <p:nvSpPr>
          <p:cNvPr id="3" name="ZoneTexte 2"/>
          <p:cNvSpPr txBox="1"/>
          <p:nvPr/>
        </p:nvSpPr>
        <p:spPr>
          <a:xfrm>
            <a:off x="642910" y="928670"/>
            <a:ext cx="8001056" cy="5632311"/>
          </a:xfrm>
          <a:prstGeom prst="rect">
            <a:avLst/>
          </a:prstGeom>
          <a:noFill/>
        </p:spPr>
        <p:txBody>
          <a:bodyPr wrap="square" rtlCol="0">
            <a:spAutoFit/>
          </a:bodyPr>
          <a:lstStyle/>
          <a:p>
            <a:pPr>
              <a:buBlip>
                <a:blip r:embed="rId2"/>
              </a:buBlip>
            </a:pPr>
            <a:r>
              <a:rPr lang="fr-FR" u="sng" dirty="0" smtClean="0"/>
              <a:t>La piste : </a:t>
            </a:r>
          </a:p>
          <a:p>
            <a:pPr>
              <a:buBlip>
                <a:blip r:embed="rId2"/>
              </a:buBlip>
            </a:pPr>
            <a:endParaRPr lang="fr-FR" u="sng" dirty="0" smtClean="0"/>
          </a:p>
          <a:p>
            <a:r>
              <a:rPr lang="fr-FR" dirty="0" smtClean="0"/>
              <a:t>	Une piste peut être de dimension variable , en dur ( béton , ciment ou goudron ) mais aussi en terre battue ou encore gazonnée . </a:t>
            </a:r>
          </a:p>
          <a:p>
            <a:endParaRPr lang="fr-FR" dirty="0" smtClean="0"/>
          </a:p>
          <a:p>
            <a:r>
              <a:rPr lang="fr-FR" dirty="0" smtClean="0"/>
              <a:t>	Sa dénomination se fait en donnant son orientation géographique. </a:t>
            </a:r>
          </a:p>
          <a:p>
            <a:endParaRPr lang="fr-FR" dirty="0" smtClean="0"/>
          </a:p>
          <a:p>
            <a:r>
              <a:rPr lang="fr-FR" dirty="0" smtClean="0"/>
              <a:t>	On appelle QFU, la direction magnétique d'une piste donnée en dizaine de degrés par rapport au Nord magnétique. C'est toujours un groupe de 2 chiffres. Ainsi la piste 09 est orientée à 090 ° par rapport au Nord magnétique. 	Le QFU 27 correspond à l'orientation 270 face à l'ouest.</a:t>
            </a:r>
          </a:p>
          <a:p>
            <a:endParaRPr lang="fr-FR" dirty="0" smtClean="0"/>
          </a:p>
          <a:p>
            <a:r>
              <a:rPr lang="fr-FR" dirty="0" smtClean="0"/>
              <a:t>Le choix du QFU sera en fonction principalement du vent mais peut aussi dépendre de la présence d’obstacles ou de la proximité d’agglomérations . </a:t>
            </a:r>
          </a:p>
          <a:p>
            <a:r>
              <a:rPr lang="fr-FR" dirty="0" smtClean="0"/>
              <a:t>	Par vent faible , un QFU peut être indiqué comme « préférentiel » </a:t>
            </a:r>
          </a:p>
          <a:p>
            <a:endParaRPr lang="fr-FR" dirty="0" smtClean="0"/>
          </a:p>
          <a:p>
            <a:r>
              <a:rPr lang="fr-FR" dirty="0" smtClean="0"/>
              <a:t>	</a:t>
            </a:r>
          </a:p>
          <a:p>
            <a:endParaRPr lang="fr-FR" dirty="0" smtClean="0"/>
          </a:p>
          <a:p>
            <a:endParaRPr lang="fr-FR" dirty="0" smtClean="0"/>
          </a:p>
          <a:p>
            <a:endParaRPr lang="fr-FR" dirty="0"/>
          </a:p>
        </p:txBody>
      </p:sp>
      <p:sp>
        <p:nvSpPr>
          <p:cNvPr id="4" name="Ellipse 3"/>
          <p:cNvSpPr/>
          <p:nvPr/>
        </p:nvSpPr>
        <p:spPr>
          <a:xfrm>
            <a:off x="4429124" y="5643578"/>
            <a:ext cx="1785950" cy="12144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1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blinds(horizontal)">
                                      <p:cBhvr>
                                        <p:cTn id="17" dur="10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1000"/>
                                        <p:tgtEl>
                                          <p:spTgt spid="3">
                                            <p:txEl>
                                              <p:pRg st="8" end="8"/>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blinds(horizontal)">
                                      <p:cBhvr>
                                        <p:cTn id="25" dur="1000"/>
                                        <p:tgtEl>
                                          <p:spTgt spid="3">
                                            <p:txEl>
                                              <p:pRg st="9" end="9"/>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3">
                                            <p:txEl>
                                              <p:pRg st="11" end="11"/>
                                            </p:txEl>
                                          </p:spTgt>
                                        </p:tgtEl>
                                        <p:attrNameLst>
                                          <p:attrName>style.visibility</p:attrName>
                                        </p:attrNameLst>
                                      </p:cBhvr>
                                      <p:to>
                                        <p:strVal val="visible"/>
                                      </p:to>
                                    </p:set>
                                    <p:animEffect transition="in" filter="blinds(horizontal)">
                                      <p:cBhvr>
                                        <p:cTn id="30"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23</a:t>
            </a:fld>
            <a:endParaRPr lang="fr-FR"/>
          </a:p>
        </p:txBody>
      </p:sp>
      <p:pic>
        <p:nvPicPr>
          <p:cNvPr id="3" name="Image 2" descr="tour d piste 002.jpg"/>
          <p:cNvPicPr>
            <a:picLocks noChangeAspect="1"/>
          </p:cNvPicPr>
          <p:nvPr/>
        </p:nvPicPr>
        <p:blipFill>
          <a:blip r:embed="rId2" cstate="print"/>
          <a:srcRect l="45197" t="5610" r="1972" b="5610"/>
          <a:stretch>
            <a:fillRect/>
          </a:stretch>
        </p:blipFill>
        <p:spPr>
          <a:xfrm rot="16200000">
            <a:off x="2687552" y="1312919"/>
            <a:ext cx="3786214" cy="4589350"/>
          </a:xfrm>
          <a:prstGeom prst="rect">
            <a:avLst/>
          </a:prstGeom>
        </p:spPr>
      </p:pic>
      <p:cxnSp>
        <p:nvCxnSpPr>
          <p:cNvPr id="5" name="Connecteur droit avec flèche 4"/>
          <p:cNvCxnSpPr/>
          <p:nvPr/>
        </p:nvCxnSpPr>
        <p:spPr>
          <a:xfrm>
            <a:off x="2071670" y="2928934"/>
            <a:ext cx="1143008" cy="7143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357158" y="2714620"/>
            <a:ext cx="1785950" cy="369332"/>
          </a:xfrm>
          <a:prstGeom prst="rect">
            <a:avLst/>
          </a:prstGeom>
          <a:noFill/>
        </p:spPr>
        <p:txBody>
          <a:bodyPr wrap="square" rtlCol="0">
            <a:spAutoFit/>
          </a:bodyPr>
          <a:lstStyle/>
          <a:p>
            <a:r>
              <a:rPr lang="fr-FR" dirty="0" smtClean="0"/>
              <a:t>Montée initiale </a:t>
            </a:r>
            <a:endParaRPr lang="fr-FR" dirty="0"/>
          </a:p>
        </p:txBody>
      </p:sp>
      <p:cxnSp>
        <p:nvCxnSpPr>
          <p:cNvPr id="10" name="Connecteur droit avec flèche 9"/>
          <p:cNvCxnSpPr/>
          <p:nvPr/>
        </p:nvCxnSpPr>
        <p:spPr>
          <a:xfrm>
            <a:off x="2071670" y="4500570"/>
            <a:ext cx="428628" cy="2143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57158" y="4286256"/>
            <a:ext cx="1785950" cy="369332"/>
          </a:xfrm>
          <a:prstGeom prst="rect">
            <a:avLst/>
          </a:prstGeom>
          <a:noFill/>
        </p:spPr>
        <p:txBody>
          <a:bodyPr wrap="square" rtlCol="0">
            <a:spAutoFit/>
          </a:bodyPr>
          <a:lstStyle/>
          <a:p>
            <a:r>
              <a:rPr lang="fr-FR" dirty="0" smtClean="0"/>
              <a:t>Vent traversier</a:t>
            </a:r>
            <a:endParaRPr lang="fr-FR" dirty="0"/>
          </a:p>
        </p:txBody>
      </p:sp>
      <p:cxnSp>
        <p:nvCxnSpPr>
          <p:cNvPr id="17" name="Connecteur droit avec flèche 16"/>
          <p:cNvCxnSpPr/>
          <p:nvPr/>
        </p:nvCxnSpPr>
        <p:spPr>
          <a:xfrm rot="10800000">
            <a:off x="5572132" y="4000504"/>
            <a:ext cx="1571636" cy="11430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7143768" y="4929198"/>
            <a:ext cx="1714512" cy="646331"/>
          </a:xfrm>
          <a:prstGeom prst="rect">
            <a:avLst/>
          </a:prstGeom>
          <a:noFill/>
        </p:spPr>
        <p:txBody>
          <a:bodyPr wrap="square" rtlCol="0">
            <a:spAutoFit/>
          </a:bodyPr>
          <a:lstStyle/>
          <a:p>
            <a:r>
              <a:rPr lang="fr-FR" dirty="0" smtClean="0"/>
              <a:t>Vent arrière</a:t>
            </a:r>
          </a:p>
          <a:p>
            <a:endParaRPr lang="fr-FR" dirty="0"/>
          </a:p>
        </p:txBody>
      </p:sp>
      <p:cxnSp>
        <p:nvCxnSpPr>
          <p:cNvPr id="20" name="Connecteur droit avec flèche 19"/>
          <p:cNvCxnSpPr/>
          <p:nvPr/>
        </p:nvCxnSpPr>
        <p:spPr>
          <a:xfrm rot="10800000">
            <a:off x="6572264" y="2143116"/>
            <a:ext cx="71438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7286644" y="1928802"/>
            <a:ext cx="1571636" cy="369332"/>
          </a:xfrm>
          <a:prstGeom prst="rect">
            <a:avLst/>
          </a:prstGeom>
          <a:noFill/>
        </p:spPr>
        <p:txBody>
          <a:bodyPr wrap="square" rtlCol="0">
            <a:spAutoFit/>
          </a:bodyPr>
          <a:lstStyle/>
          <a:p>
            <a:r>
              <a:rPr lang="fr-FR" dirty="0" smtClean="0"/>
              <a:t>Etape de base</a:t>
            </a:r>
            <a:endParaRPr lang="fr-FR" dirty="0"/>
          </a:p>
        </p:txBody>
      </p:sp>
      <p:cxnSp>
        <p:nvCxnSpPr>
          <p:cNvPr id="23" name="Connecteur droit avec flèche 22"/>
          <p:cNvCxnSpPr/>
          <p:nvPr/>
        </p:nvCxnSpPr>
        <p:spPr>
          <a:xfrm rot="10800000" flipV="1">
            <a:off x="5214942" y="1142984"/>
            <a:ext cx="1928826" cy="135732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7143768" y="857232"/>
            <a:ext cx="1785950" cy="646331"/>
          </a:xfrm>
          <a:prstGeom prst="rect">
            <a:avLst/>
          </a:prstGeom>
          <a:noFill/>
        </p:spPr>
        <p:txBody>
          <a:bodyPr wrap="square" rtlCol="0">
            <a:spAutoFit/>
          </a:bodyPr>
          <a:lstStyle/>
          <a:p>
            <a:r>
              <a:rPr lang="fr-FR" dirty="0" smtClean="0"/>
              <a:t>Approche finale</a:t>
            </a:r>
          </a:p>
          <a:p>
            <a:r>
              <a:rPr lang="fr-FR" dirty="0" smtClean="0"/>
              <a:t>Ou Finale</a:t>
            </a:r>
            <a:endParaRPr lang="fr-FR" dirty="0"/>
          </a:p>
        </p:txBody>
      </p:sp>
      <p:sp>
        <p:nvSpPr>
          <p:cNvPr id="25" name="ZoneTexte 24"/>
          <p:cNvSpPr txBox="1"/>
          <p:nvPr/>
        </p:nvSpPr>
        <p:spPr>
          <a:xfrm>
            <a:off x="2214546" y="642918"/>
            <a:ext cx="4643470" cy="461665"/>
          </a:xfrm>
          <a:prstGeom prst="rect">
            <a:avLst/>
          </a:prstGeom>
          <a:noFill/>
        </p:spPr>
        <p:txBody>
          <a:bodyPr wrap="square" rtlCol="0">
            <a:spAutoFit/>
          </a:bodyPr>
          <a:lstStyle/>
          <a:p>
            <a:pPr algn="ctr"/>
            <a:r>
              <a:rPr lang="fr-FR" sz="2400" u="sng" dirty="0" smtClean="0"/>
              <a:t>Le tour de piste </a:t>
            </a:r>
            <a:endParaRPr lang="fr-FR" sz="2400" u="sng"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fill="hold"/>
                                        <p:tgtEl>
                                          <p:spTgt spid="21"/>
                                        </p:tgtEl>
                                        <p:attrNameLst>
                                          <p:attrName>ppt_x</p:attrName>
                                        </p:attrNameLst>
                                      </p:cBhvr>
                                      <p:tavLst>
                                        <p:tav tm="0">
                                          <p:val>
                                            <p:strVal val="#ppt_x"/>
                                          </p:val>
                                        </p:tav>
                                        <p:tav tm="100000">
                                          <p:val>
                                            <p:strVal val="#ppt_x"/>
                                          </p:val>
                                        </p:tav>
                                      </p:tavLst>
                                    </p:anim>
                                    <p:anim calcmode="lin" valueType="num">
                                      <p:cBhvr additive="base">
                                        <p:cTn id="38" dur="500" fill="hold"/>
                                        <p:tgtEl>
                                          <p:spTgt spid="2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ppt_x"/>
                                          </p:val>
                                        </p:tav>
                                        <p:tav tm="100000">
                                          <p:val>
                                            <p:strVal val="#ppt_x"/>
                                          </p:val>
                                        </p:tav>
                                      </p:tavLst>
                                    </p:anim>
                                    <p:anim calcmode="lin" valueType="num">
                                      <p:cBhvr additive="base">
                                        <p:cTn id="48" dur="500" fill="hold"/>
                                        <p:tgtEl>
                                          <p:spTgt spid="2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8" grpId="0"/>
      <p:bldP spid="21"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24</a:t>
            </a:fld>
            <a:endParaRPr lang="fr-FR"/>
          </a:p>
        </p:txBody>
      </p:sp>
      <p:pic>
        <p:nvPicPr>
          <p:cNvPr id="1026" name="Picture 2"/>
          <p:cNvPicPr>
            <a:picLocks noChangeAspect="1" noChangeArrowheads="1"/>
          </p:cNvPicPr>
          <p:nvPr/>
        </p:nvPicPr>
        <p:blipFill>
          <a:blip r:embed="rId2" cstate="print"/>
          <a:srcRect l="38282" t="20000" r="32812" b="7499"/>
          <a:stretch>
            <a:fillRect/>
          </a:stretch>
        </p:blipFill>
        <p:spPr bwMode="auto">
          <a:xfrm>
            <a:off x="2539697" y="285728"/>
            <a:ext cx="4032567" cy="6321322"/>
          </a:xfrm>
          <a:prstGeom prst="rect">
            <a:avLst/>
          </a:prstGeom>
          <a:noFill/>
          <a:ln w="9525">
            <a:noFill/>
            <a:miter lim="800000"/>
            <a:headEnd/>
            <a:tailEnd/>
          </a:ln>
        </p:spPr>
      </p:pic>
      <p:sp>
        <p:nvSpPr>
          <p:cNvPr id="4" name="Ellipse 3"/>
          <p:cNvSpPr/>
          <p:nvPr/>
        </p:nvSpPr>
        <p:spPr>
          <a:xfrm>
            <a:off x="2143108" y="2714620"/>
            <a:ext cx="4500594" cy="264320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3929058" y="2928934"/>
            <a:ext cx="642942" cy="57150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25</a:t>
            </a:fld>
            <a:endParaRPr lang="fr-FR"/>
          </a:p>
        </p:txBody>
      </p:sp>
      <p:pic>
        <p:nvPicPr>
          <p:cNvPr id="4" name="Image 3" descr="tour d piste 001.jpg"/>
          <p:cNvPicPr>
            <a:picLocks noChangeAspect="1"/>
          </p:cNvPicPr>
          <p:nvPr/>
        </p:nvPicPr>
        <p:blipFill>
          <a:blip r:embed="rId2" cstate="print"/>
          <a:srcRect l="2307" t="2980" r="1172" b="10214"/>
          <a:stretch>
            <a:fillRect/>
          </a:stretch>
        </p:blipFill>
        <p:spPr>
          <a:xfrm>
            <a:off x="1142976" y="2143116"/>
            <a:ext cx="6957764" cy="3929090"/>
          </a:xfrm>
          <a:prstGeom prst="rect">
            <a:avLst/>
          </a:prstGeom>
        </p:spPr>
      </p:pic>
      <p:sp>
        <p:nvSpPr>
          <p:cNvPr id="5" name="ZoneTexte 4"/>
          <p:cNvSpPr txBox="1"/>
          <p:nvPr/>
        </p:nvSpPr>
        <p:spPr>
          <a:xfrm>
            <a:off x="1142976" y="785794"/>
            <a:ext cx="7000924" cy="830997"/>
          </a:xfrm>
          <a:prstGeom prst="rect">
            <a:avLst/>
          </a:prstGeom>
          <a:noFill/>
        </p:spPr>
        <p:txBody>
          <a:bodyPr wrap="square" rtlCol="0">
            <a:spAutoFit/>
          </a:bodyPr>
          <a:lstStyle/>
          <a:p>
            <a:pPr algn="ctr"/>
            <a:r>
              <a:rPr lang="fr-FR" sz="2400" u="sng" dirty="0" smtClean="0"/>
              <a:t>Intégration Tour de piste aérodrome non contrôlé ou avec AFIS </a:t>
            </a:r>
            <a:endParaRPr lang="fr-FR" sz="2400" u="sng" dirty="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7158" y="714356"/>
            <a:ext cx="8572560" cy="7890228"/>
          </a:xfrm>
          <a:prstGeom prst="rect">
            <a:avLst/>
          </a:prstGeom>
          <a:noFill/>
        </p:spPr>
        <p:txBody>
          <a:bodyPr wrap="square" tIns="0" bIns="72000" rtlCol="0" anchor="t" anchorCtr="0">
            <a:spAutoFit/>
          </a:bodyPr>
          <a:lstStyle/>
          <a:p>
            <a:pPr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 Sommaire :</a:t>
            </a:r>
          </a:p>
          <a:p>
            <a:pPr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 Introduction : définition d’aérodrome 	p 04</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 Aérodrome contrôlé et non contrôlé	p 08</a:t>
            </a:r>
            <a:r>
              <a:rPr lang="fr-FR" sz="2400" dirty="0" smtClean="0">
                <a:latin typeface="+mj-lt"/>
                <a:ea typeface="Tahoma" pitchFamily="34" charset="0"/>
                <a:cs typeface="Tahoma" pitchFamily="34" charset="0"/>
              </a:rPr>
              <a:t>	</a:t>
            </a:r>
          </a:p>
          <a:p>
            <a:pPr lvl="3" indent="1588">
              <a:buSzPct val="120000"/>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Les différentes aires de mouvement 	p 16</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Les pistes et le tour de piste	p 21</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latin typeface="+mj-lt"/>
                <a:ea typeface="Tahoma" pitchFamily="34" charset="0"/>
                <a:cs typeface="Tahoma" pitchFamily="34" charset="0"/>
              </a:rPr>
              <a:t>Les zones de contrôle d’aérodrome 	p 27</a:t>
            </a:r>
            <a:r>
              <a:rPr lang="fr-FR" sz="2400" dirty="0" smtClean="0">
                <a:solidFill>
                  <a:schemeClr val="bg1">
                    <a:lumMod val="95000"/>
                  </a:schemeClr>
                </a:solidFill>
                <a:latin typeface="+mj-lt"/>
                <a:ea typeface="Tahoma" pitchFamily="34" charset="0"/>
                <a:cs typeface="Tahoma" pitchFamily="34" charset="0"/>
              </a:rPr>
              <a:t> </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Les différents signaux d’aérodrome	p 31</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Conclusion	p 39</a:t>
            </a:r>
          </a:p>
          <a:p>
            <a:pPr lvl="1"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1"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2"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1" indent="1588">
              <a:buSzPct val="120000"/>
              <a:tabLst>
                <a:tab pos="6640513" algn="l"/>
              </a:tabLst>
            </a:pPr>
            <a:endParaRPr lang="fr-FR" sz="2400" dirty="0" smtClean="0">
              <a:latin typeface="+mj-lt"/>
              <a:ea typeface="Tahoma" pitchFamily="34" charset="0"/>
              <a:cs typeface="Tahoma" pitchFamily="34" charset="0"/>
            </a:endParaRPr>
          </a:p>
          <a:p>
            <a:pPr indent="1588">
              <a:buSzPct val="120000"/>
              <a:buBlip>
                <a:blip r:embed="rId2"/>
              </a:buBlip>
              <a:tabLst>
                <a:tab pos="6640513" algn="l"/>
              </a:tabLst>
            </a:pPr>
            <a:endParaRPr lang="fr-FR" sz="2400" dirty="0" smtClean="0">
              <a:latin typeface="+mj-lt"/>
              <a:ea typeface="Tahoma" pitchFamily="34" charset="0"/>
              <a:cs typeface="Tahoma" pitchFamily="34" charset="0"/>
            </a:endParaRPr>
          </a:p>
          <a:p>
            <a:pPr>
              <a:tabLst>
                <a:tab pos="6640513" algn="l"/>
              </a:tabLst>
            </a:pPr>
            <a:endParaRPr lang="fr-FR" sz="2800" dirty="0" smtClean="0">
              <a:latin typeface="Georgia" pitchFamily="18" charset="0"/>
            </a:endParaRPr>
          </a:p>
        </p:txBody>
      </p:sp>
      <p:sp>
        <p:nvSpPr>
          <p:cNvPr id="12" name="Espace réservé du numéro de diapositive 11"/>
          <p:cNvSpPr>
            <a:spLocks noGrp="1"/>
          </p:cNvSpPr>
          <p:nvPr>
            <p:ph type="sldNum" sz="quarter" idx="12"/>
          </p:nvPr>
        </p:nvSpPr>
        <p:spPr/>
        <p:txBody>
          <a:bodyPr/>
          <a:lstStyle/>
          <a:p>
            <a:fld id="{2B49154C-2689-4000-8548-AA4EB3458A20}" type="slidenum">
              <a:rPr lang="fr-FR" smtClean="0"/>
              <a:pPr/>
              <a:t>26</a:t>
            </a:fld>
            <a:endParaRPr lang="fr-F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27</a:t>
            </a:fld>
            <a:endParaRPr lang="fr-FR"/>
          </a:p>
        </p:txBody>
      </p:sp>
      <p:sp>
        <p:nvSpPr>
          <p:cNvPr id="3" name="ZoneTexte 2"/>
          <p:cNvSpPr txBox="1"/>
          <p:nvPr/>
        </p:nvSpPr>
        <p:spPr>
          <a:xfrm>
            <a:off x="500034" y="928670"/>
            <a:ext cx="8143932" cy="5078313"/>
          </a:xfrm>
          <a:prstGeom prst="rect">
            <a:avLst/>
          </a:prstGeom>
          <a:noFill/>
        </p:spPr>
        <p:txBody>
          <a:bodyPr wrap="square" rtlCol="0">
            <a:spAutoFit/>
          </a:bodyPr>
          <a:lstStyle/>
          <a:p>
            <a:pPr>
              <a:buBlip>
                <a:blip r:embed="rId2"/>
              </a:buBlip>
            </a:pPr>
            <a:r>
              <a:rPr lang="fr-FR" b="1" u="sng" dirty="0" smtClean="0"/>
              <a:t> CTR : </a:t>
            </a:r>
            <a:r>
              <a:rPr lang="fr-FR" dirty="0" smtClean="0"/>
              <a:t>Control </a:t>
            </a:r>
            <a:r>
              <a:rPr lang="fr-FR" dirty="0" err="1" smtClean="0"/>
              <a:t>traffic</a:t>
            </a:r>
            <a:r>
              <a:rPr lang="fr-FR" dirty="0" smtClean="0"/>
              <a:t> Région </a:t>
            </a:r>
          </a:p>
          <a:p>
            <a:endParaRPr lang="fr-FR" dirty="0" smtClean="0"/>
          </a:p>
          <a:p>
            <a:pPr algn="just"/>
            <a:r>
              <a:rPr lang="fr-FR" dirty="0" smtClean="0"/>
              <a:t>	Espaces aériens directement en contact avec les aérodromes . Souvent sous une TMA . Les CTR servent à englober les trajectoires de décollage et d’atterrissage et la circulation aérienne d’aérodrome . </a:t>
            </a:r>
          </a:p>
          <a:p>
            <a:pPr algn="just"/>
            <a:r>
              <a:rPr lang="fr-FR" dirty="0" smtClean="0"/>
              <a:t>	</a:t>
            </a:r>
          </a:p>
          <a:p>
            <a:pPr algn="just"/>
            <a:endParaRPr lang="fr-FR" b="1" u="sng" dirty="0" smtClean="0"/>
          </a:p>
          <a:p>
            <a:pPr>
              <a:buBlip>
                <a:blip r:embed="rId2"/>
              </a:buBlip>
            </a:pPr>
            <a:r>
              <a:rPr lang="fr-FR" b="1" u="sng" dirty="0" smtClean="0"/>
              <a:t> TMA : </a:t>
            </a:r>
            <a:r>
              <a:rPr lang="fr-FR" dirty="0" smtClean="0"/>
              <a:t>Terminal control area</a:t>
            </a:r>
          </a:p>
          <a:p>
            <a:endParaRPr lang="fr-FR" dirty="0" smtClean="0"/>
          </a:p>
          <a:p>
            <a:pPr algn="just"/>
            <a:r>
              <a:rPr lang="fr-FR" dirty="0" smtClean="0"/>
              <a:t>	Volumes d’espace contrôlé surplombant les aérodromes importants et les aérodromes de taille moyenne. Elles englobent les trajectoires IFR de départ , de transit , d’arrivée et d’attente .</a:t>
            </a:r>
          </a:p>
          <a:p>
            <a:pPr algn="just"/>
            <a:r>
              <a:rPr lang="fr-FR" dirty="0" smtClean="0"/>
              <a:t>	</a:t>
            </a:r>
          </a:p>
          <a:p>
            <a:pPr algn="just"/>
            <a:r>
              <a:rPr lang="fr-FR" dirty="0" smtClean="0"/>
              <a:t>	Les limites horizontales et verticales des TMA , ainsi que leur classe , figurent sur les cartes aéronautiques . </a:t>
            </a:r>
          </a:p>
          <a:p>
            <a:endParaRPr lang="fr-FR" dirty="0" smtClean="0"/>
          </a:p>
          <a:p>
            <a:endParaRPr lang="fr-FR" dirty="0" smtClean="0"/>
          </a:p>
          <a:p>
            <a:endParaRPr lang="fr-F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10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10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Effect transition="in" filter="blinds(horizontal)">
                                      <p:cBhvr>
                                        <p:cTn id="15" dur="1000"/>
                                        <p:tgtEl>
                                          <p:spTgt spid="3">
                                            <p:txEl>
                                              <p:pRg st="7" end="7"/>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blinds(horizontal)">
                                      <p:cBhvr>
                                        <p:cTn id="18" dur="1000"/>
                                        <p:tgtEl>
                                          <p:spTgt spid="3">
                                            <p:txEl>
                                              <p:pRg st="8" end="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blinds(horizontal)">
                                      <p:cBhvr>
                                        <p:cTn id="21"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28</a:t>
            </a:fld>
            <a:endParaRPr lang="fr-FR"/>
          </a:p>
        </p:txBody>
      </p:sp>
      <p:pic>
        <p:nvPicPr>
          <p:cNvPr id="5" name="Image 4" descr="isa.jpg"/>
          <p:cNvPicPr>
            <a:picLocks noChangeAspect="1"/>
          </p:cNvPicPr>
          <p:nvPr/>
        </p:nvPicPr>
        <p:blipFill>
          <a:blip r:embed="rId2" cstate="print"/>
          <a:srcRect l="9663" t="14991" r="2233" b="13148"/>
          <a:stretch>
            <a:fillRect/>
          </a:stretch>
        </p:blipFill>
        <p:spPr>
          <a:xfrm>
            <a:off x="928662" y="1714488"/>
            <a:ext cx="7297666" cy="3429024"/>
          </a:xfrm>
          <a:prstGeom prst="rect">
            <a:avLst/>
          </a:prstGeom>
        </p:spPr>
      </p:pic>
      <p:sp>
        <p:nvSpPr>
          <p:cNvPr id="10" name="Bouée 9"/>
          <p:cNvSpPr/>
          <p:nvPr/>
        </p:nvSpPr>
        <p:spPr>
          <a:xfrm>
            <a:off x="3714744" y="2214554"/>
            <a:ext cx="857256" cy="500066"/>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11" name="Bouée 10"/>
          <p:cNvSpPr/>
          <p:nvPr/>
        </p:nvSpPr>
        <p:spPr>
          <a:xfrm>
            <a:off x="3214678" y="3429000"/>
            <a:ext cx="785818" cy="642942"/>
          </a:xfrm>
          <a:prstGeom prst="donu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 name="ZoneTexte 11"/>
          <p:cNvSpPr txBox="1"/>
          <p:nvPr/>
        </p:nvSpPr>
        <p:spPr>
          <a:xfrm>
            <a:off x="571472" y="4786322"/>
            <a:ext cx="6215106" cy="369332"/>
          </a:xfrm>
          <a:prstGeom prst="rect">
            <a:avLst/>
          </a:prstGeom>
          <a:noFill/>
        </p:spPr>
        <p:txBody>
          <a:bodyPr wrap="square" rtlCol="0">
            <a:spAutoFit/>
          </a:bodyPr>
          <a:lstStyle/>
          <a:p>
            <a:endParaRPr lang="fr-FR" dirty="0"/>
          </a:p>
        </p:txBody>
      </p:sp>
      <p:sp>
        <p:nvSpPr>
          <p:cNvPr id="13" name="ZoneTexte 12"/>
          <p:cNvSpPr txBox="1"/>
          <p:nvPr/>
        </p:nvSpPr>
        <p:spPr>
          <a:xfrm>
            <a:off x="642910" y="5220314"/>
            <a:ext cx="5786478" cy="923330"/>
          </a:xfrm>
          <a:prstGeom prst="rect">
            <a:avLst/>
          </a:prstGeom>
          <a:noFill/>
        </p:spPr>
        <p:txBody>
          <a:bodyPr wrap="square" rtlCol="0">
            <a:spAutoFit/>
          </a:bodyPr>
          <a:lstStyle/>
          <a:p>
            <a:pPr algn="just"/>
            <a:r>
              <a:rPr lang="fr-FR" dirty="0" smtClean="0"/>
              <a:t>CTR : s’élèvent de la surface du sol jusqu’à un plafond qui ne dépasse pas , en général , 3000 </a:t>
            </a:r>
            <a:r>
              <a:rPr lang="fr-FR" dirty="0" err="1" smtClean="0"/>
              <a:t>ft</a:t>
            </a:r>
            <a:r>
              <a:rPr lang="fr-FR" dirty="0" smtClean="0"/>
              <a:t> ( 900m) au dessus du niveau de la mer ou 1000 </a:t>
            </a:r>
            <a:r>
              <a:rPr lang="fr-FR" dirty="0" err="1" smtClean="0"/>
              <a:t>ft</a:t>
            </a:r>
            <a:r>
              <a:rPr lang="fr-FR" dirty="0" smtClean="0"/>
              <a:t> ( 300m) au dessus du sol . </a:t>
            </a:r>
            <a:endParaRPr lang="fr-FR" dirty="0"/>
          </a:p>
        </p:txBody>
      </p:sp>
      <p:cxnSp>
        <p:nvCxnSpPr>
          <p:cNvPr id="15" name="Connecteur droit avec flèche 14"/>
          <p:cNvCxnSpPr/>
          <p:nvPr/>
        </p:nvCxnSpPr>
        <p:spPr>
          <a:xfrm rot="5400000" flipH="1" flipV="1">
            <a:off x="2571736" y="4429132"/>
            <a:ext cx="1214446" cy="500066"/>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endCxn id="10" idx="7"/>
          </p:cNvCxnSpPr>
          <p:nvPr/>
        </p:nvCxnSpPr>
        <p:spPr>
          <a:xfrm rot="10800000" flipV="1">
            <a:off x="4446458" y="1500173"/>
            <a:ext cx="1125674" cy="787613"/>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3714744" y="571481"/>
            <a:ext cx="5072098" cy="923330"/>
          </a:xfrm>
          <a:prstGeom prst="rect">
            <a:avLst/>
          </a:prstGeom>
          <a:noFill/>
        </p:spPr>
        <p:txBody>
          <a:bodyPr wrap="square" rtlCol="0">
            <a:spAutoFit/>
          </a:bodyPr>
          <a:lstStyle/>
          <a:p>
            <a:pPr algn="just"/>
            <a:r>
              <a:rPr lang="fr-FR" dirty="0" smtClean="0"/>
              <a:t>TMA : Leur plancher se situe au minimum a 700 </a:t>
            </a:r>
            <a:r>
              <a:rPr lang="fr-FR" dirty="0" err="1" smtClean="0"/>
              <a:t>ft</a:t>
            </a:r>
            <a:r>
              <a:rPr lang="fr-FR" dirty="0" smtClean="0"/>
              <a:t> ( 200m) au dessus du sol , elles surplombent les CTR . Leur plafond est variable . </a:t>
            </a:r>
            <a:endParaRPr lang="fr-F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grpId="1"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style.rotation</p:attrName>
                                        </p:attrNameLst>
                                      </p:cBhvr>
                                      <p:tavLst>
                                        <p:tav tm="0">
                                          <p:val>
                                            <p:fltVal val="720"/>
                                          </p:val>
                                        </p:tav>
                                        <p:tav tm="100000">
                                          <p:val>
                                            <p:fltVal val="0"/>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ppt_w</p:attrName>
                                        </p:attrNameLst>
                                      </p:cBhvr>
                                      <p:tavLst>
                                        <p:tav tm="0">
                                          <p:val>
                                            <p:fltVal val="0"/>
                                          </p:val>
                                        </p:tav>
                                        <p:tav tm="100000">
                                          <p:val>
                                            <p:strVal val="#ppt_w"/>
                                          </p:val>
                                        </p:tav>
                                      </p:tavLst>
                                    </p:anim>
                                  </p:childTnLst>
                                </p:cTn>
                              </p:par>
                              <p:par>
                                <p:cTn id="18" presetID="2" presetClass="entr" presetSubtype="4" fill="hold" nodeType="withEffect">
                                  <p:stCondLst>
                                    <p:cond delay="0"/>
                                  </p:stCondLst>
                                  <p:childTnLst>
                                    <p:set>
                                      <p:cBhvr>
                                        <p:cTn id="19" dur="1" fill="hold">
                                          <p:stCondLst>
                                            <p:cond delay="0"/>
                                          </p:stCondLst>
                                        </p:cTn>
                                        <p:tgtEl>
                                          <p:spTgt spid="19"/>
                                        </p:tgtEl>
                                        <p:attrNameLst>
                                          <p:attrName>style.visibility</p:attrName>
                                        </p:attrNameLst>
                                      </p:cBhvr>
                                      <p:to>
                                        <p:strVal val="visible"/>
                                      </p:to>
                                    </p:set>
                                    <p:anim calcmode="lin" valueType="num">
                                      <p:cBhvr additive="base">
                                        <p:cTn id="20" dur="1000" fill="hold"/>
                                        <p:tgtEl>
                                          <p:spTgt spid="19"/>
                                        </p:tgtEl>
                                        <p:attrNameLst>
                                          <p:attrName>ppt_x</p:attrName>
                                        </p:attrNameLst>
                                      </p:cBhvr>
                                      <p:tavLst>
                                        <p:tav tm="0">
                                          <p:val>
                                            <p:strVal val="#ppt_x"/>
                                          </p:val>
                                        </p:tav>
                                        <p:tav tm="100000">
                                          <p:val>
                                            <p:strVal val="#ppt_x"/>
                                          </p:val>
                                        </p:tav>
                                      </p:tavLst>
                                    </p:anim>
                                    <p:anim calcmode="lin" valueType="num">
                                      <p:cBhvr additive="base">
                                        <p:cTn id="21"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5"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style.rotation</p:attrName>
                                        </p:attrNameLst>
                                      </p:cBhvr>
                                      <p:tavLst>
                                        <p:tav tm="0">
                                          <p:val>
                                            <p:fltVal val="720"/>
                                          </p:val>
                                        </p:tav>
                                        <p:tav tm="100000">
                                          <p:val>
                                            <p:fltVal val="0"/>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ppt_w</p:attrName>
                                        </p:attrNameLst>
                                      </p:cBhvr>
                                      <p:tavLst>
                                        <p:tav tm="0">
                                          <p:val>
                                            <p:fltVal val="0"/>
                                          </p:val>
                                        </p:tav>
                                        <p:tav tm="100000">
                                          <p:val>
                                            <p:strVal val="#ppt_w"/>
                                          </p:val>
                                        </p:tav>
                                      </p:tavLst>
                                    </p:anim>
                                  </p:childTnLst>
                                </p:cTn>
                              </p:par>
                              <p:par>
                                <p:cTn id="30" presetID="2" presetClass="entr" presetSubtype="4"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1000" fill="hold"/>
                                        <p:tgtEl>
                                          <p:spTgt spid="15"/>
                                        </p:tgtEl>
                                        <p:attrNameLst>
                                          <p:attrName>ppt_x</p:attrName>
                                        </p:attrNameLst>
                                      </p:cBhvr>
                                      <p:tavLst>
                                        <p:tav tm="0">
                                          <p:val>
                                            <p:strVal val="#ppt_x"/>
                                          </p:val>
                                        </p:tav>
                                        <p:tav tm="100000">
                                          <p:val>
                                            <p:strVal val="#ppt_x"/>
                                          </p:val>
                                        </p:tav>
                                      </p:tavLst>
                                    </p:anim>
                                    <p:anim calcmode="lin" valueType="num">
                                      <p:cBhvr additive="base">
                                        <p:cTn id="33"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29</a:t>
            </a:fld>
            <a:endParaRPr lang="fr-FR"/>
          </a:p>
        </p:txBody>
      </p:sp>
      <p:pic>
        <p:nvPicPr>
          <p:cNvPr id="3074" name="Picture 2"/>
          <p:cNvPicPr>
            <a:picLocks noChangeAspect="1" noChangeArrowheads="1"/>
          </p:cNvPicPr>
          <p:nvPr/>
        </p:nvPicPr>
        <p:blipFill>
          <a:blip r:embed="rId2" cstate="print"/>
          <a:srcRect l="37791" t="19768" r="33139" b="6976"/>
          <a:stretch>
            <a:fillRect/>
          </a:stretch>
        </p:blipFill>
        <p:spPr bwMode="auto">
          <a:xfrm>
            <a:off x="2643174" y="142852"/>
            <a:ext cx="4214842" cy="6525861"/>
          </a:xfrm>
          <a:prstGeom prst="rect">
            <a:avLst/>
          </a:prstGeom>
          <a:noFill/>
          <a:ln w="9525">
            <a:noFill/>
            <a:miter lim="800000"/>
            <a:headEnd/>
            <a:tailEnd/>
          </a:ln>
        </p:spPr>
      </p:pic>
      <p:pic>
        <p:nvPicPr>
          <p:cNvPr id="3075" name="Picture 3"/>
          <p:cNvPicPr>
            <a:picLocks noChangeAspect="1" noChangeArrowheads="1"/>
          </p:cNvPicPr>
          <p:nvPr/>
        </p:nvPicPr>
        <p:blipFill>
          <a:blip r:embed="rId2" cstate="print"/>
          <a:srcRect l="37909" t="38693" r="33333" b="7974"/>
          <a:stretch>
            <a:fillRect/>
          </a:stretch>
        </p:blipFill>
        <p:spPr bwMode="auto">
          <a:xfrm>
            <a:off x="2071670" y="642918"/>
            <a:ext cx="5214974" cy="6044629"/>
          </a:xfrm>
          <a:prstGeom prst="rect">
            <a:avLst/>
          </a:prstGeom>
          <a:noFill/>
          <a:ln w="9525">
            <a:noFill/>
            <a:miter lim="800000"/>
            <a:headEnd/>
            <a:tailEnd/>
          </a:ln>
        </p:spPr>
      </p:pic>
      <p:sp>
        <p:nvSpPr>
          <p:cNvPr id="5" name="Ellipse 4"/>
          <p:cNvSpPr/>
          <p:nvPr/>
        </p:nvSpPr>
        <p:spPr>
          <a:xfrm>
            <a:off x="3143240" y="4071942"/>
            <a:ext cx="1428760" cy="107157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3143240" y="5715016"/>
            <a:ext cx="785818" cy="78581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4500562" y="2500306"/>
            <a:ext cx="1000132" cy="1357322"/>
          </a:xfrm>
          <a:prstGeom prst="ellipse">
            <a:avLst/>
          </a:prstGeom>
          <a:noFill/>
          <a:ln w="762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Tb9_2.jpg"/>
          <p:cNvPicPr>
            <a:picLocks noChangeAspect="1"/>
          </p:cNvPicPr>
          <p:nvPr/>
        </p:nvPicPr>
        <p:blipFill>
          <a:blip r:embed="rId3" cstate="print"/>
          <a:stretch>
            <a:fillRect/>
          </a:stretch>
        </p:blipFill>
        <p:spPr>
          <a:xfrm>
            <a:off x="8643966" y="142852"/>
            <a:ext cx="331274" cy="223222"/>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fade">
                                      <p:cBhvr>
                                        <p:cTn id="14" dur="1000"/>
                                        <p:tgtEl>
                                          <p:spTgt spid="3075"/>
                                        </p:tgtEl>
                                      </p:cBhvr>
                                    </p:animEffect>
                                    <p:anim calcmode="lin" valueType="num">
                                      <p:cBhvr>
                                        <p:cTn id="15" dur="1000" fill="hold"/>
                                        <p:tgtEl>
                                          <p:spTgt spid="3075"/>
                                        </p:tgtEl>
                                        <p:attrNameLst>
                                          <p:attrName>style.rotation</p:attrName>
                                        </p:attrNameLst>
                                      </p:cBhvr>
                                      <p:tavLst>
                                        <p:tav tm="0">
                                          <p:val>
                                            <p:fltVal val="720"/>
                                          </p:val>
                                        </p:tav>
                                        <p:tav tm="100000">
                                          <p:val>
                                            <p:fltVal val="0"/>
                                          </p:val>
                                        </p:tav>
                                      </p:tavLst>
                                    </p:anim>
                                    <p:anim calcmode="lin" valueType="num">
                                      <p:cBhvr>
                                        <p:cTn id="16" dur="1000" fill="hold"/>
                                        <p:tgtEl>
                                          <p:spTgt spid="3075"/>
                                        </p:tgtEl>
                                        <p:attrNameLst>
                                          <p:attrName>ppt_h</p:attrName>
                                        </p:attrNameLst>
                                      </p:cBhvr>
                                      <p:tavLst>
                                        <p:tav tm="0">
                                          <p:val>
                                            <p:fltVal val="0"/>
                                          </p:val>
                                        </p:tav>
                                        <p:tav tm="100000">
                                          <p:val>
                                            <p:strVal val="#ppt_h"/>
                                          </p:val>
                                        </p:tav>
                                      </p:tavLst>
                                    </p:anim>
                                    <p:anim calcmode="lin" valueType="num">
                                      <p:cBhvr>
                                        <p:cTn id="17" dur="1000" fill="hold"/>
                                        <p:tgtEl>
                                          <p:spTgt spid="3075"/>
                                        </p:tgtEl>
                                        <p:attrNameLst>
                                          <p:attrName>ppt_w</p:attrName>
                                        </p:attrNameLst>
                                      </p:cBhvr>
                                      <p:tavLst>
                                        <p:tav tm="0">
                                          <p:val>
                                            <p:fltVal val="0"/>
                                          </p:val>
                                        </p:tav>
                                        <p:tav tm="100000">
                                          <p:val>
                                            <p:strVal val="#ppt_w"/>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B49154C-2689-4000-8548-AA4EB3458A20}" type="slidenum">
              <a:rPr lang="fr-FR" smtClean="0"/>
              <a:pPr/>
              <a:t>3</a:t>
            </a:fld>
            <a:endParaRPr lang="fr-FR"/>
          </a:p>
        </p:txBody>
      </p:sp>
      <p:pic>
        <p:nvPicPr>
          <p:cNvPr id="5" name="Image 4" descr="aerodrome 001.jpg"/>
          <p:cNvPicPr>
            <a:picLocks noChangeAspect="1"/>
          </p:cNvPicPr>
          <p:nvPr/>
        </p:nvPicPr>
        <p:blipFill>
          <a:blip r:embed="rId2" cstate="print"/>
          <a:srcRect l="3613" t="1333" r="1558" b="1343"/>
          <a:stretch>
            <a:fillRect/>
          </a:stretch>
        </p:blipFill>
        <p:spPr>
          <a:xfrm>
            <a:off x="571472" y="857232"/>
            <a:ext cx="8143932" cy="5661972"/>
          </a:xfrm>
          <a:prstGeom prst="rect">
            <a:avLst/>
          </a:prstGeom>
        </p:spPr>
      </p:pic>
      <p:sp>
        <p:nvSpPr>
          <p:cNvPr id="6" name="Rectangle 5"/>
          <p:cNvSpPr/>
          <p:nvPr/>
        </p:nvSpPr>
        <p:spPr>
          <a:xfrm>
            <a:off x="6000760" y="5429264"/>
            <a:ext cx="2714644" cy="1071570"/>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7158" y="714356"/>
            <a:ext cx="8572560" cy="7890228"/>
          </a:xfrm>
          <a:prstGeom prst="rect">
            <a:avLst/>
          </a:prstGeom>
          <a:noFill/>
        </p:spPr>
        <p:txBody>
          <a:bodyPr wrap="square" tIns="0" bIns="72000" rtlCol="0" anchor="t" anchorCtr="0">
            <a:spAutoFit/>
          </a:bodyPr>
          <a:lstStyle/>
          <a:p>
            <a:pPr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 Sommaire :</a:t>
            </a:r>
          </a:p>
          <a:p>
            <a:pPr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 Introduction : définition d’aérodrome 	p 04</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 Aérodrome contrôlé et non contrôlé	p 08</a:t>
            </a:r>
            <a:r>
              <a:rPr lang="fr-FR" sz="2400" dirty="0" smtClean="0">
                <a:latin typeface="+mj-lt"/>
                <a:ea typeface="Tahoma" pitchFamily="34" charset="0"/>
                <a:cs typeface="Tahoma" pitchFamily="34" charset="0"/>
              </a:rPr>
              <a:t>	</a:t>
            </a:r>
          </a:p>
          <a:p>
            <a:pPr lvl="3" indent="1588">
              <a:buSzPct val="120000"/>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Les différentes aires de mouvement 	p 16</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Les pistes et le tour de piste	p 21</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Les zones de contrôle d’aérodrome 	p 27 </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latin typeface="+mj-lt"/>
                <a:ea typeface="Tahoma" pitchFamily="34" charset="0"/>
                <a:cs typeface="Tahoma" pitchFamily="34" charset="0"/>
              </a:rPr>
              <a:t>Les différents signaux d’aérodrome	p 31</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Conclusion	p 39</a:t>
            </a:r>
          </a:p>
          <a:p>
            <a:pPr lvl="1"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1"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2"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1" indent="1588">
              <a:buSzPct val="120000"/>
              <a:tabLst>
                <a:tab pos="6640513" algn="l"/>
              </a:tabLst>
            </a:pPr>
            <a:endParaRPr lang="fr-FR" sz="2400" dirty="0" smtClean="0">
              <a:latin typeface="+mj-lt"/>
              <a:ea typeface="Tahoma" pitchFamily="34" charset="0"/>
              <a:cs typeface="Tahoma" pitchFamily="34" charset="0"/>
            </a:endParaRPr>
          </a:p>
          <a:p>
            <a:pPr indent="1588">
              <a:buSzPct val="120000"/>
              <a:buBlip>
                <a:blip r:embed="rId2"/>
              </a:buBlip>
              <a:tabLst>
                <a:tab pos="6640513" algn="l"/>
              </a:tabLst>
            </a:pPr>
            <a:endParaRPr lang="fr-FR" sz="2400" dirty="0" smtClean="0">
              <a:latin typeface="+mj-lt"/>
              <a:ea typeface="Tahoma" pitchFamily="34" charset="0"/>
              <a:cs typeface="Tahoma" pitchFamily="34" charset="0"/>
            </a:endParaRPr>
          </a:p>
          <a:p>
            <a:pPr>
              <a:tabLst>
                <a:tab pos="6640513" algn="l"/>
              </a:tabLst>
            </a:pPr>
            <a:endParaRPr lang="fr-FR" sz="2800" dirty="0" smtClean="0">
              <a:latin typeface="Georgia" pitchFamily="18" charset="0"/>
            </a:endParaRPr>
          </a:p>
        </p:txBody>
      </p:sp>
      <p:sp>
        <p:nvSpPr>
          <p:cNvPr id="12" name="Espace réservé du numéro de diapositive 11"/>
          <p:cNvSpPr>
            <a:spLocks noGrp="1"/>
          </p:cNvSpPr>
          <p:nvPr>
            <p:ph type="sldNum" sz="quarter" idx="12"/>
          </p:nvPr>
        </p:nvSpPr>
        <p:spPr/>
        <p:txBody>
          <a:bodyPr/>
          <a:lstStyle/>
          <a:p>
            <a:fld id="{2B49154C-2689-4000-8548-AA4EB3458A20}" type="slidenum">
              <a:rPr lang="fr-FR" smtClean="0"/>
              <a:pPr/>
              <a:t>30</a:t>
            </a:fld>
            <a:endParaRPr lang="fr-F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31</a:t>
            </a:fld>
            <a:endParaRPr lang="fr-FR"/>
          </a:p>
        </p:txBody>
      </p:sp>
      <p:pic>
        <p:nvPicPr>
          <p:cNvPr id="3" name="Image 2" descr="PICT0139.jpg"/>
          <p:cNvPicPr>
            <a:picLocks noChangeAspect="1"/>
          </p:cNvPicPr>
          <p:nvPr/>
        </p:nvPicPr>
        <p:blipFill>
          <a:blip r:embed="rId2" cstate="print"/>
          <a:stretch>
            <a:fillRect/>
          </a:stretch>
        </p:blipFill>
        <p:spPr>
          <a:xfrm>
            <a:off x="1285852" y="800082"/>
            <a:ext cx="6572296" cy="5257836"/>
          </a:xfrm>
          <a:prstGeom prst="rect">
            <a:avLst/>
          </a:prstGeom>
          <a:ln>
            <a:noFill/>
          </a:ln>
          <a:effectLst>
            <a:outerShdw blurRad="190500" algn="tl" rotWithShape="0">
              <a:srgbClr val="000000">
                <a:alpha val="70000"/>
              </a:srgbClr>
            </a:outerShdw>
          </a:effectLst>
        </p:spPr>
      </p:pic>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B49154C-2689-4000-8548-AA4EB3458A20}" type="slidenum">
              <a:rPr lang="fr-FR" smtClean="0"/>
              <a:pPr/>
              <a:t>32</a:t>
            </a:fld>
            <a:endParaRPr lang="fr-FR"/>
          </a:p>
        </p:txBody>
      </p:sp>
      <p:sp>
        <p:nvSpPr>
          <p:cNvPr id="5" name="ZoneTexte 4"/>
          <p:cNvSpPr txBox="1"/>
          <p:nvPr/>
        </p:nvSpPr>
        <p:spPr>
          <a:xfrm>
            <a:off x="500034" y="642918"/>
            <a:ext cx="8358246" cy="6186309"/>
          </a:xfrm>
          <a:prstGeom prst="rect">
            <a:avLst/>
          </a:prstGeom>
          <a:noFill/>
        </p:spPr>
        <p:txBody>
          <a:bodyPr wrap="square" rtlCol="0">
            <a:spAutoFit/>
          </a:bodyPr>
          <a:lstStyle/>
          <a:p>
            <a:pPr lvl="3">
              <a:buFont typeface="Arial" charset="0"/>
              <a:buChar char="•"/>
            </a:pPr>
            <a:endParaRPr lang="fr-FR" dirty="0" smtClean="0"/>
          </a:p>
          <a:p>
            <a:pPr lvl="5">
              <a:buFont typeface="Arial" charset="0"/>
              <a:buChar char="•"/>
            </a:pPr>
            <a:endParaRPr lang="fr-FR" dirty="0" smtClean="0"/>
          </a:p>
          <a:p>
            <a:pPr lvl="5">
              <a:buFont typeface="Arial" charset="0"/>
              <a:buChar char="•"/>
            </a:pPr>
            <a:r>
              <a:rPr lang="fr-FR" dirty="0" smtClean="0"/>
              <a:t>Une forme d'haltères blanches avec deux bandes noires signifie: Le décollage et l'atterrissage se font sur la piste, mais le roulage peut se faire ailleurs que sur les taxiways. </a:t>
            </a:r>
          </a:p>
          <a:p>
            <a:pPr lvl="3">
              <a:buFont typeface="Arial" charset="0"/>
              <a:buChar char="•"/>
            </a:pPr>
            <a:endParaRPr lang="fr-FR" dirty="0" smtClean="0"/>
          </a:p>
          <a:p>
            <a:pPr lvl="3">
              <a:buFont typeface="Arial" charset="0"/>
              <a:buChar char="•"/>
            </a:pPr>
            <a:endParaRPr lang="fr-FR" dirty="0" smtClean="0"/>
          </a:p>
          <a:p>
            <a:pPr lvl="3">
              <a:buFont typeface="Arial" charset="0"/>
              <a:buChar char="•"/>
            </a:pPr>
            <a:endParaRPr lang="fr-FR" dirty="0" smtClean="0"/>
          </a:p>
          <a:p>
            <a:pPr lvl="3">
              <a:buFont typeface="Arial" charset="0"/>
              <a:buChar char="•"/>
            </a:pPr>
            <a:endParaRPr lang="fr-FR" dirty="0" smtClean="0"/>
          </a:p>
          <a:p>
            <a:pPr lvl="5">
              <a:buFont typeface="Arial" charset="0"/>
              <a:buChar char="•"/>
            </a:pPr>
            <a:r>
              <a:rPr lang="fr-FR" dirty="0" smtClean="0"/>
              <a:t>Un T horizontal vous indique la direction à utiliser pour l'atterrissage et le décollage, le T symbolisant l'avion. </a:t>
            </a:r>
            <a:br>
              <a:rPr lang="fr-FR" dirty="0" smtClean="0"/>
            </a:br>
            <a:r>
              <a:rPr lang="fr-FR" dirty="0" smtClean="0"/>
              <a:t/>
            </a:r>
            <a:br>
              <a:rPr lang="fr-FR" dirty="0" smtClean="0"/>
            </a:br>
            <a:r>
              <a:rPr lang="fr-FR" dirty="0" smtClean="0"/>
              <a:t/>
            </a:r>
            <a:br>
              <a:rPr lang="fr-FR" dirty="0" smtClean="0"/>
            </a:br>
            <a:endParaRPr lang="fr-FR" dirty="0" smtClean="0"/>
          </a:p>
          <a:p>
            <a:pPr lvl="5">
              <a:buFont typeface="Arial" charset="0"/>
              <a:buChar char="•"/>
            </a:pPr>
            <a:endParaRPr lang="fr-FR" dirty="0" smtClean="0"/>
          </a:p>
          <a:p>
            <a:pPr lvl="5">
              <a:buFont typeface="Arial" charset="0"/>
              <a:buChar char="•"/>
            </a:pPr>
            <a:endParaRPr lang="fr-FR" dirty="0" smtClean="0"/>
          </a:p>
          <a:p>
            <a:pPr lvl="5"/>
            <a:r>
              <a:rPr lang="fr-FR" dirty="0" smtClean="0"/>
              <a:t>•Une flèche à angle droit rouge vers la droite vous indique que le circuit dans le sens de la flèche est main droite (Si la piste opposée est utilisée, le tour de piste sera main gauche)</a:t>
            </a:r>
          </a:p>
          <a:p>
            <a:pPr lvl="5"/>
            <a:endParaRPr lang="fr-FR" dirty="0" smtClean="0"/>
          </a:p>
          <a:p>
            <a:pPr lvl="5"/>
            <a:r>
              <a:rPr lang="fr-FR" dirty="0" smtClean="0"/>
              <a:t/>
            </a:r>
            <a:br>
              <a:rPr lang="fr-FR" dirty="0" smtClean="0"/>
            </a:br>
            <a:endParaRPr lang="fr-FR" dirty="0"/>
          </a:p>
        </p:txBody>
      </p:sp>
      <p:pic>
        <p:nvPicPr>
          <p:cNvPr id="6" name="Image 5" descr="http://www.avionic-online.com/pictures/signaux4.JPG"/>
          <p:cNvPicPr/>
          <p:nvPr/>
        </p:nvPicPr>
        <p:blipFill>
          <a:blip r:embed="rId2" cstate="print"/>
          <a:srcRect/>
          <a:stretch>
            <a:fillRect/>
          </a:stretch>
        </p:blipFill>
        <p:spPr bwMode="auto">
          <a:xfrm>
            <a:off x="1214414" y="1357298"/>
            <a:ext cx="952500" cy="971550"/>
          </a:xfrm>
          <a:prstGeom prst="rect">
            <a:avLst/>
          </a:prstGeom>
          <a:noFill/>
          <a:ln w="9525">
            <a:noFill/>
            <a:miter lim="800000"/>
            <a:headEnd/>
            <a:tailEnd/>
          </a:ln>
        </p:spPr>
      </p:pic>
      <p:pic>
        <p:nvPicPr>
          <p:cNvPr id="8" name="Image 7" descr="http://www.avionic-online.com/pictures/signaux6.JPG"/>
          <p:cNvPicPr/>
          <p:nvPr/>
        </p:nvPicPr>
        <p:blipFill>
          <a:blip r:embed="rId3" cstate="print"/>
          <a:srcRect/>
          <a:stretch>
            <a:fillRect/>
          </a:stretch>
        </p:blipFill>
        <p:spPr bwMode="auto">
          <a:xfrm>
            <a:off x="1190608" y="3100392"/>
            <a:ext cx="952500" cy="971550"/>
          </a:xfrm>
          <a:prstGeom prst="rect">
            <a:avLst/>
          </a:prstGeom>
          <a:noFill/>
          <a:ln w="9525">
            <a:noFill/>
            <a:miter lim="800000"/>
            <a:headEnd/>
            <a:tailEnd/>
          </a:ln>
        </p:spPr>
      </p:pic>
      <p:pic>
        <p:nvPicPr>
          <p:cNvPr id="9" name="Image 8" descr="http://www.avionic-online.com/pictures/signaux7.JPG"/>
          <p:cNvPicPr/>
          <p:nvPr/>
        </p:nvPicPr>
        <p:blipFill>
          <a:blip r:embed="rId4" cstate="print"/>
          <a:srcRect/>
          <a:stretch>
            <a:fillRect/>
          </a:stretch>
        </p:blipFill>
        <p:spPr bwMode="auto">
          <a:xfrm>
            <a:off x="1142976" y="5029218"/>
            <a:ext cx="952500" cy="9715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checkerboard(across)">
                                      <p:cBhvr>
                                        <p:cTn id="7" dur="10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1000" fill="hold"/>
                                        <p:tgtEl>
                                          <p:spTgt spid="6"/>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5">
                                            <p:txEl>
                                              <p:pRg st="7" end="7"/>
                                            </p:txEl>
                                          </p:spTgt>
                                        </p:tgtEl>
                                        <p:attrNameLst>
                                          <p:attrName>style.visibility</p:attrName>
                                        </p:attrNameLst>
                                      </p:cBhvr>
                                      <p:to>
                                        <p:strVal val="visible"/>
                                      </p:to>
                                    </p:set>
                                    <p:animEffect transition="in" filter="checkerboard(across)">
                                      <p:cBhvr>
                                        <p:cTn id="16" dur="1000"/>
                                        <p:tgtEl>
                                          <p:spTgt spid="5">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1000" fill="hold"/>
                                        <p:tgtEl>
                                          <p:spTgt spid="8"/>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animEffect transition="in" filter="checkerboard(across)">
                                      <p:cBhvr>
                                        <p:cTn id="25" dur="1000"/>
                                        <p:tgtEl>
                                          <p:spTgt spid="5">
                                            <p:txEl>
                                              <p:pRg st="10" end="1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1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33</a:t>
            </a:fld>
            <a:endParaRPr lang="fr-FR"/>
          </a:p>
        </p:txBody>
      </p:sp>
      <p:sp>
        <p:nvSpPr>
          <p:cNvPr id="3" name="ZoneTexte 2"/>
          <p:cNvSpPr txBox="1"/>
          <p:nvPr/>
        </p:nvSpPr>
        <p:spPr>
          <a:xfrm>
            <a:off x="2786050" y="1357298"/>
            <a:ext cx="5786478" cy="3139321"/>
          </a:xfrm>
          <a:prstGeom prst="rect">
            <a:avLst/>
          </a:prstGeom>
          <a:noFill/>
        </p:spPr>
        <p:txBody>
          <a:bodyPr wrap="square" rtlCol="0">
            <a:spAutoFit/>
          </a:bodyPr>
          <a:lstStyle/>
          <a:p>
            <a:r>
              <a:rPr lang="fr-FR" dirty="0" smtClean="0"/>
              <a:t>•Une croix jaune sur un fond rouge signifie:  </a:t>
            </a:r>
          </a:p>
          <a:p>
            <a:r>
              <a:rPr lang="fr-FR" dirty="0" smtClean="0"/>
              <a:t>Interdiction d'atterrir </a:t>
            </a:r>
            <a:br>
              <a:rPr lang="fr-FR" dirty="0" smtClean="0"/>
            </a:br>
            <a:r>
              <a:rPr lang="fr-FR" dirty="0" smtClean="0"/>
              <a:t/>
            </a:r>
            <a:br>
              <a:rPr lang="fr-FR" dirty="0" smtClean="0"/>
            </a:br>
            <a:endParaRPr lang="fr-FR" dirty="0" smtClean="0"/>
          </a:p>
          <a:p>
            <a:endParaRPr lang="fr-FR" dirty="0" smtClean="0"/>
          </a:p>
          <a:p>
            <a:r>
              <a:rPr lang="fr-FR" dirty="0" smtClean="0"/>
              <a:t/>
            </a:r>
            <a:br>
              <a:rPr lang="fr-FR" dirty="0" smtClean="0"/>
            </a:br>
            <a:endParaRPr lang="fr-FR" dirty="0" smtClean="0"/>
          </a:p>
          <a:p>
            <a:r>
              <a:rPr lang="fr-FR" dirty="0" smtClean="0"/>
              <a:t>•Une diagonale jaune sur fond rouge signifie: Des précautions sont à prendre en phase d'approche et/ou en phase d'atterrissage </a:t>
            </a:r>
          </a:p>
          <a:p>
            <a:endParaRPr lang="fr-FR" dirty="0"/>
          </a:p>
        </p:txBody>
      </p:sp>
      <p:pic>
        <p:nvPicPr>
          <p:cNvPr id="4" name="Image 3" descr="http://www.avionic-online.com/pictures/signaux1.JPG"/>
          <p:cNvPicPr/>
          <p:nvPr/>
        </p:nvPicPr>
        <p:blipFill>
          <a:blip r:embed="rId2" cstate="print"/>
          <a:srcRect/>
          <a:stretch>
            <a:fillRect/>
          </a:stretch>
        </p:blipFill>
        <p:spPr bwMode="auto">
          <a:xfrm>
            <a:off x="1214414" y="1357298"/>
            <a:ext cx="952500" cy="971550"/>
          </a:xfrm>
          <a:prstGeom prst="rect">
            <a:avLst/>
          </a:prstGeom>
          <a:noFill/>
          <a:ln w="9525">
            <a:noFill/>
            <a:miter lim="800000"/>
            <a:headEnd/>
            <a:tailEnd/>
          </a:ln>
        </p:spPr>
      </p:pic>
      <p:pic>
        <p:nvPicPr>
          <p:cNvPr id="5" name="Image 4" descr="http://www.avionic-online.com/pictures/signaux2.JPG"/>
          <p:cNvPicPr/>
          <p:nvPr/>
        </p:nvPicPr>
        <p:blipFill>
          <a:blip r:embed="rId3" cstate="print"/>
          <a:srcRect/>
          <a:stretch>
            <a:fillRect/>
          </a:stretch>
        </p:blipFill>
        <p:spPr bwMode="auto">
          <a:xfrm>
            <a:off x="1214414" y="3357562"/>
            <a:ext cx="952500" cy="933450"/>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4"/>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heckerboard(across)">
                                      <p:cBhvr>
                                        <p:cTn id="11" dur="1000"/>
                                        <p:tgtEl>
                                          <p:spTgt spid="3">
                                            <p:txEl>
                                              <p:pRg st="0" end="0"/>
                                            </p:txEl>
                                          </p:spTgt>
                                        </p:tgtEl>
                                      </p:cBhvr>
                                    </p:animEffect>
                                  </p:childTnLst>
                                </p:cTn>
                              </p:par>
                              <p:par>
                                <p:cTn id="12" presetID="5" presetClass="entr" presetSubtype="10" fill="hold" nodeType="with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heckerboard(across)">
                                      <p:cBhvr>
                                        <p:cTn id="14" dur="1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mph" presetSubtype="0" fill="hold" nodeType="clickEffect">
                                  <p:stCondLst>
                                    <p:cond delay="0"/>
                                  </p:stCondLst>
                                  <p:childTnLst>
                                    <p:animScale>
                                      <p:cBhvr>
                                        <p:cTn id="18" dur="1000" fill="hold"/>
                                        <p:tgtEl>
                                          <p:spTgt spid="5"/>
                                        </p:tgtEl>
                                      </p:cBhvr>
                                      <p:by x="150000" y="150000"/>
                                    </p:animScale>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B49154C-2689-4000-8548-AA4EB3458A20}" type="slidenum">
              <a:rPr lang="fr-FR" smtClean="0"/>
              <a:pPr/>
              <a:t>34</a:t>
            </a:fld>
            <a:endParaRPr lang="fr-FR"/>
          </a:p>
        </p:txBody>
      </p:sp>
      <p:sp>
        <p:nvSpPr>
          <p:cNvPr id="5" name="ZoneTexte 4"/>
          <p:cNvSpPr txBox="1"/>
          <p:nvPr/>
        </p:nvSpPr>
        <p:spPr>
          <a:xfrm>
            <a:off x="571472" y="571480"/>
            <a:ext cx="8286808" cy="8125301"/>
          </a:xfrm>
          <a:prstGeom prst="rect">
            <a:avLst/>
          </a:prstGeom>
          <a:noFill/>
        </p:spPr>
        <p:txBody>
          <a:bodyPr wrap="square" rtlCol="0">
            <a:spAutoFit/>
          </a:bodyPr>
          <a:lstStyle/>
          <a:p>
            <a:r>
              <a:rPr lang="fr-FR" dirty="0" smtClean="0"/>
              <a:t>			</a:t>
            </a:r>
          </a:p>
          <a:p>
            <a:r>
              <a:rPr lang="fr-FR" dirty="0" smtClean="0"/>
              <a:t>		       </a:t>
            </a:r>
          </a:p>
          <a:p>
            <a:endParaRPr lang="fr-FR" dirty="0" smtClean="0"/>
          </a:p>
          <a:p>
            <a:pPr lvl="5">
              <a:buFont typeface="Arial" pitchFamily="34" charset="0"/>
              <a:buChar char="•"/>
            </a:pPr>
            <a:r>
              <a:rPr lang="fr-FR" dirty="0" smtClean="0"/>
              <a:t> Panneau blanc en forme d’haltères indique qu’il est prescrit aux aéronefs d’atterrir , de décoller et de circuler exclusivement sur les pistes et voies de circulation </a:t>
            </a:r>
          </a:p>
          <a:p>
            <a:endParaRPr lang="fr-FR" dirty="0" smtClean="0"/>
          </a:p>
          <a:p>
            <a:endParaRPr lang="fr-FR" dirty="0" smtClean="0"/>
          </a:p>
          <a:p>
            <a:endParaRPr lang="fr-FR" dirty="0" smtClean="0"/>
          </a:p>
          <a:p>
            <a:endParaRPr lang="fr-FR" dirty="0" smtClean="0"/>
          </a:p>
          <a:p>
            <a:r>
              <a:rPr lang="fr-FR" dirty="0" smtClean="0"/>
              <a:t>		       •Deux croix blanches reliées entre elles signifient: 			         Activité planeur en cours       </a:t>
            </a:r>
          </a:p>
          <a:p>
            <a:endParaRPr lang="fr-FR" dirty="0" smtClean="0"/>
          </a:p>
          <a:p>
            <a:endParaRPr lang="fr-FR" dirty="0" smtClean="0"/>
          </a:p>
          <a:p>
            <a:endParaRPr lang="fr-FR" dirty="0" smtClean="0"/>
          </a:p>
          <a:p>
            <a:endParaRPr lang="fr-FR" dirty="0" smtClean="0"/>
          </a:p>
          <a:p>
            <a:r>
              <a:rPr lang="fr-FR" dirty="0" smtClean="0"/>
              <a:t>		       •Une croix blanche sur une partie de piste signifie que cette 		        portion de piste est inutilisable (ou parfois toute la piste : 		        photo )</a:t>
            </a:r>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smtClean="0"/>
          </a:p>
          <a:p>
            <a:endParaRPr lang="fr-FR" dirty="0"/>
          </a:p>
        </p:txBody>
      </p:sp>
      <p:pic>
        <p:nvPicPr>
          <p:cNvPr id="6" name="Image 5" descr="http://www.avionic-online.com/pictures/signaux8.JPG"/>
          <p:cNvPicPr/>
          <p:nvPr/>
        </p:nvPicPr>
        <p:blipFill>
          <a:blip r:embed="rId2" cstate="print"/>
          <a:srcRect/>
          <a:stretch>
            <a:fillRect/>
          </a:stretch>
        </p:blipFill>
        <p:spPr bwMode="auto">
          <a:xfrm>
            <a:off x="1190608" y="3314706"/>
            <a:ext cx="952500" cy="971550"/>
          </a:xfrm>
          <a:prstGeom prst="rect">
            <a:avLst/>
          </a:prstGeom>
          <a:noFill/>
          <a:ln w="9525">
            <a:noFill/>
            <a:miter lim="800000"/>
            <a:headEnd/>
            <a:tailEnd/>
          </a:ln>
        </p:spPr>
      </p:pic>
      <p:pic>
        <p:nvPicPr>
          <p:cNvPr id="7" name="Image 6" descr="http://www.avionic-online.com/pictures/signaux5.JPG"/>
          <p:cNvPicPr/>
          <p:nvPr/>
        </p:nvPicPr>
        <p:blipFill>
          <a:blip r:embed="rId3" cstate="print"/>
          <a:srcRect/>
          <a:stretch>
            <a:fillRect/>
          </a:stretch>
        </p:blipFill>
        <p:spPr bwMode="auto">
          <a:xfrm>
            <a:off x="1214414" y="5029218"/>
            <a:ext cx="952500" cy="971550"/>
          </a:xfrm>
          <a:prstGeom prst="rect">
            <a:avLst/>
          </a:prstGeom>
          <a:noFill/>
          <a:ln w="9525">
            <a:noFill/>
            <a:miter lim="800000"/>
            <a:headEnd/>
            <a:tailEnd/>
          </a:ln>
        </p:spPr>
      </p:pic>
      <p:pic>
        <p:nvPicPr>
          <p:cNvPr id="5122" name="Picture 2"/>
          <p:cNvPicPr>
            <a:picLocks noChangeAspect="1" noChangeArrowheads="1"/>
          </p:cNvPicPr>
          <p:nvPr/>
        </p:nvPicPr>
        <p:blipFill>
          <a:blip r:embed="rId4" cstate="print"/>
          <a:srcRect l="43210" t="49020" r="49074" b="46913"/>
          <a:stretch>
            <a:fillRect/>
          </a:stretch>
        </p:blipFill>
        <p:spPr bwMode="auto">
          <a:xfrm>
            <a:off x="1148079" y="1571612"/>
            <a:ext cx="995029" cy="928694"/>
          </a:xfrm>
          <a:prstGeom prst="rect">
            <a:avLst/>
          </a:prstGeom>
          <a:noFill/>
          <a:ln w="9525">
            <a:noFill/>
            <a:miter lim="800000"/>
            <a:headEnd/>
            <a:tailEnd/>
          </a:ln>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checkerboard(across)">
                                      <p:cBhvr>
                                        <p:cTn id="7" dur="10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1000" fill="hold"/>
                                        <p:tgtEl>
                                          <p:spTgt spid="5122"/>
                                        </p:tgtEl>
                                      </p:cBhvr>
                                      <p:by x="150000" y="150000"/>
                                    </p:animScale>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5">
                                            <p:txEl>
                                              <p:pRg st="8" end="8"/>
                                            </p:txEl>
                                          </p:spTgt>
                                        </p:tgtEl>
                                        <p:attrNameLst>
                                          <p:attrName>style.visibility</p:attrName>
                                        </p:attrNameLst>
                                      </p:cBhvr>
                                      <p:to>
                                        <p:strVal val="visible"/>
                                      </p:to>
                                    </p:set>
                                    <p:animEffect transition="in" filter="checkerboard(across)">
                                      <p:cBhvr>
                                        <p:cTn id="16" dur="1000"/>
                                        <p:tgtEl>
                                          <p:spTgt spid="5">
                                            <p:txEl>
                                              <p:pRg st="8" end="8"/>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1000" fill="hold"/>
                                        <p:tgtEl>
                                          <p:spTgt spid="6"/>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5">
                                            <p:txEl>
                                              <p:pRg st="13" end="13"/>
                                            </p:txEl>
                                          </p:spTgt>
                                        </p:tgtEl>
                                        <p:attrNameLst>
                                          <p:attrName>style.visibility</p:attrName>
                                        </p:attrNameLst>
                                      </p:cBhvr>
                                      <p:to>
                                        <p:strVal val="visible"/>
                                      </p:to>
                                    </p:set>
                                    <p:animEffect transition="in" filter="checkerboard(across)">
                                      <p:cBhvr>
                                        <p:cTn id="25" dur="1000"/>
                                        <p:tgtEl>
                                          <p:spTgt spid="5">
                                            <p:txEl>
                                              <p:pRg st="13" end="1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mph" presetSubtype="0" fill="hold" nodeType="clickEffect">
                                  <p:stCondLst>
                                    <p:cond delay="0"/>
                                  </p:stCondLst>
                                  <p:childTnLst>
                                    <p:animScale>
                                      <p:cBhvr>
                                        <p:cTn id="29" dur="1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B49154C-2689-4000-8548-AA4EB3458A20}" type="slidenum">
              <a:rPr lang="fr-FR" smtClean="0"/>
              <a:pPr/>
              <a:t>35</a:t>
            </a:fld>
            <a:endParaRPr lang="fr-FR"/>
          </a:p>
        </p:txBody>
      </p:sp>
      <p:pic>
        <p:nvPicPr>
          <p:cNvPr id="5" name="Image 4" descr="croix piste.jpg"/>
          <p:cNvPicPr>
            <a:picLocks noChangeAspect="1"/>
          </p:cNvPicPr>
          <p:nvPr/>
        </p:nvPicPr>
        <p:blipFill>
          <a:blip r:embed="rId2" cstate="print"/>
          <a:stretch>
            <a:fillRect/>
          </a:stretch>
        </p:blipFill>
        <p:spPr>
          <a:xfrm>
            <a:off x="642910" y="1000108"/>
            <a:ext cx="7826588" cy="5357850"/>
          </a:xfrm>
          <a:prstGeom prst="rect">
            <a:avLst/>
          </a:prstGeom>
          <a:solidFill>
            <a:srgbClr val="FFFFFF">
              <a:shade val="85000"/>
            </a:srgbClr>
          </a:solidFill>
          <a:ln w="190500" cap="sq">
            <a:solidFill>
              <a:schemeClr val="bg2">
                <a:lumMod val="50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Image 5" descr="Tb9_2.jpg"/>
          <p:cNvPicPr>
            <a:picLocks noChangeAspect="1"/>
          </p:cNvPicPr>
          <p:nvPr/>
        </p:nvPicPr>
        <p:blipFill>
          <a:blip r:embed="rId3" cstate="print"/>
          <a:stretch>
            <a:fillRect/>
          </a:stretch>
        </p:blipFill>
        <p:spPr>
          <a:xfrm>
            <a:off x="8643966" y="142852"/>
            <a:ext cx="331274" cy="223222"/>
          </a:xfrm>
          <a:prstGeom prst="rect">
            <a:avLst/>
          </a:prstGeom>
        </p:spPr>
      </p:pic>
      <p:sp>
        <p:nvSpPr>
          <p:cNvPr id="7" name="ZoneTexte 6"/>
          <p:cNvSpPr txBox="1"/>
          <p:nvPr/>
        </p:nvSpPr>
        <p:spPr>
          <a:xfrm>
            <a:off x="2285984" y="214290"/>
            <a:ext cx="2571768" cy="646331"/>
          </a:xfrm>
          <a:prstGeom prst="rect">
            <a:avLst/>
          </a:prstGeom>
          <a:noFill/>
        </p:spPr>
        <p:txBody>
          <a:bodyPr wrap="square" rtlCol="0">
            <a:spAutoFit/>
          </a:bodyPr>
          <a:lstStyle/>
          <a:p>
            <a:r>
              <a:rPr lang="en-US" dirty="0" err="1" smtClean="0"/>
              <a:t>Frejus</a:t>
            </a:r>
            <a:r>
              <a:rPr lang="en-US" dirty="0" smtClean="0"/>
              <a:t> (LFTU) (closed)</a:t>
            </a:r>
            <a:br>
              <a:rPr lang="en-US" dirty="0" smtClean="0"/>
            </a:br>
            <a:r>
              <a:rPr lang="en-US" dirty="0" smtClean="0"/>
              <a:t>France 28 </a:t>
            </a:r>
            <a:r>
              <a:rPr lang="en-US" dirty="0" err="1" smtClean="0"/>
              <a:t>Aout</a:t>
            </a:r>
            <a:r>
              <a:rPr lang="en-US" dirty="0" smtClean="0"/>
              <a:t> , 2004</a:t>
            </a:r>
            <a:endParaRPr lang="fr-F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8" presetClass="exit" presetSubtype="16" fill="hold" nodeType="clickEffect">
                                  <p:stCondLst>
                                    <p:cond delay="0"/>
                                  </p:stCondLst>
                                  <p:childTnLst>
                                    <p:animEffect transition="out" filter="diamond(in)">
                                      <p:cBhvr>
                                        <p:cTn id="14" dur="2000"/>
                                        <p:tgtEl>
                                          <p:spTgt spid="5"/>
                                        </p:tgtEl>
                                      </p:cBhvr>
                                    </p:animEffect>
                                    <p:set>
                                      <p:cBhvr>
                                        <p:cTn id="15"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36</a:t>
            </a:fld>
            <a:endParaRPr lang="fr-FR"/>
          </a:p>
        </p:txBody>
      </p:sp>
      <p:pic>
        <p:nvPicPr>
          <p:cNvPr id="3" name="Image 2" descr="isa 005.jpg"/>
          <p:cNvPicPr>
            <a:picLocks noChangeAspect="1"/>
          </p:cNvPicPr>
          <p:nvPr/>
        </p:nvPicPr>
        <p:blipFill>
          <a:blip r:embed="rId2" cstate="print"/>
          <a:srcRect l="2855" t="52298" r="3978" b="5193"/>
          <a:stretch>
            <a:fillRect/>
          </a:stretch>
        </p:blipFill>
        <p:spPr>
          <a:xfrm>
            <a:off x="785786" y="1500174"/>
            <a:ext cx="7692135" cy="37862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ZoneTexte 3"/>
          <p:cNvSpPr txBox="1"/>
          <p:nvPr/>
        </p:nvSpPr>
        <p:spPr>
          <a:xfrm>
            <a:off x="857224" y="928670"/>
            <a:ext cx="7429552" cy="646331"/>
          </a:xfrm>
          <a:prstGeom prst="rect">
            <a:avLst/>
          </a:prstGeom>
          <a:noFill/>
        </p:spPr>
        <p:txBody>
          <a:bodyPr wrap="square" rtlCol="0">
            <a:spAutoFit/>
          </a:bodyPr>
          <a:lstStyle/>
          <a:p>
            <a:pPr>
              <a:buBlip>
                <a:blip r:embed="rId3"/>
              </a:buBlip>
            </a:pPr>
            <a:r>
              <a:rPr lang="fr-FR" u="sng" dirty="0" smtClean="0"/>
              <a:t>Signaux au sol : </a:t>
            </a:r>
          </a:p>
          <a:p>
            <a:endParaRPr lang="fr-FR" dirty="0"/>
          </a:p>
        </p:txBody>
      </p:sp>
    </p:spTree>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37</a:t>
            </a:fld>
            <a:endParaRPr lang="fr-FR"/>
          </a:p>
        </p:txBody>
      </p:sp>
      <p:sp>
        <p:nvSpPr>
          <p:cNvPr id="3" name="ZoneTexte 2"/>
          <p:cNvSpPr txBox="1"/>
          <p:nvPr/>
        </p:nvSpPr>
        <p:spPr>
          <a:xfrm>
            <a:off x="928662" y="928670"/>
            <a:ext cx="7429552" cy="369332"/>
          </a:xfrm>
          <a:prstGeom prst="rect">
            <a:avLst/>
          </a:prstGeom>
          <a:noFill/>
        </p:spPr>
        <p:txBody>
          <a:bodyPr wrap="square" rtlCol="0">
            <a:spAutoFit/>
          </a:bodyPr>
          <a:lstStyle/>
          <a:p>
            <a:pPr>
              <a:buBlip>
                <a:blip r:embed="rId2"/>
              </a:buBlip>
            </a:pPr>
            <a:r>
              <a:rPr lang="fr-FR" u="sng" dirty="0" smtClean="0"/>
              <a:t>Signaux en vol </a:t>
            </a:r>
            <a:r>
              <a:rPr lang="fr-FR" dirty="0" smtClean="0"/>
              <a:t>: </a:t>
            </a:r>
            <a:endParaRPr lang="fr-FR" dirty="0"/>
          </a:p>
        </p:txBody>
      </p:sp>
      <p:pic>
        <p:nvPicPr>
          <p:cNvPr id="4" name="Image 3" descr="isa 005.jpg"/>
          <p:cNvPicPr>
            <a:picLocks noChangeAspect="1"/>
          </p:cNvPicPr>
          <p:nvPr/>
        </p:nvPicPr>
        <p:blipFill>
          <a:blip r:embed="rId3" cstate="print"/>
          <a:srcRect l="2855" t="5193" r="2855" b="55744"/>
          <a:stretch>
            <a:fillRect/>
          </a:stretch>
        </p:blipFill>
        <p:spPr>
          <a:xfrm>
            <a:off x="857225" y="1571612"/>
            <a:ext cx="7484180" cy="36433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7158" y="714356"/>
            <a:ext cx="8572560" cy="7890228"/>
          </a:xfrm>
          <a:prstGeom prst="rect">
            <a:avLst/>
          </a:prstGeom>
          <a:noFill/>
        </p:spPr>
        <p:txBody>
          <a:bodyPr wrap="square" tIns="0" bIns="72000" rtlCol="0" anchor="t" anchorCtr="0">
            <a:spAutoFit/>
          </a:bodyPr>
          <a:lstStyle/>
          <a:p>
            <a:pPr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 Sommaire :</a:t>
            </a:r>
          </a:p>
          <a:p>
            <a:pPr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 Introduction : définition d’aérodrome 	p 04</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 Aérodrome contrôlé et non contrôlé	p 08</a:t>
            </a:r>
            <a:r>
              <a:rPr lang="fr-FR" sz="2400" dirty="0" smtClean="0">
                <a:latin typeface="+mj-lt"/>
                <a:ea typeface="Tahoma" pitchFamily="34" charset="0"/>
                <a:cs typeface="Tahoma" pitchFamily="34" charset="0"/>
              </a:rPr>
              <a:t>	</a:t>
            </a:r>
          </a:p>
          <a:p>
            <a:pPr lvl="3" indent="1588">
              <a:buSzPct val="120000"/>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Les différentes aires de mouvement 	p 16</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Les pistes et le tour de piste	p 21</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Les zones de contrôle d’aérodrome 	p 27 </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Les différents signaux d’aérodrome	p 31</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latin typeface="+mj-lt"/>
                <a:ea typeface="Tahoma" pitchFamily="34" charset="0"/>
                <a:cs typeface="Tahoma" pitchFamily="34" charset="0"/>
              </a:rPr>
              <a:t>Conclusion	p 39</a:t>
            </a:r>
          </a:p>
          <a:p>
            <a:pPr lvl="1"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1"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2"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1" indent="1588">
              <a:buSzPct val="120000"/>
              <a:tabLst>
                <a:tab pos="6640513" algn="l"/>
              </a:tabLst>
            </a:pPr>
            <a:endParaRPr lang="fr-FR" sz="2400" dirty="0" smtClean="0">
              <a:latin typeface="+mj-lt"/>
              <a:ea typeface="Tahoma" pitchFamily="34" charset="0"/>
              <a:cs typeface="Tahoma" pitchFamily="34" charset="0"/>
            </a:endParaRPr>
          </a:p>
          <a:p>
            <a:pPr indent="1588">
              <a:buSzPct val="120000"/>
              <a:buBlip>
                <a:blip r:embed="rId2"/>
              </a:buBlip>
              <a:tabLst>
                <a:tab pos="6640513" algn="l"/>
              </a:tabLst>
            </a:pPr>
            <a:endParaRPr lang="fr-FR" sz="2400" dirty="0" smtClean="0">
              <a:latin typeface="+mj-lt"/>
              <a:ea typeface="Tahoma" pitchFamily="34" charset="0"/>
              <a:cs typeface="Tahoma" pitchFamily="34" charset="0"/>
            </a:endParaRPr>
          </a:p>
          <a:p>
            <a:pPr>
              <a:tabLst>
                <a:tab pos="6640513" algn="l"/>
              </a:tabLst>
            </a:pPr>
            <a:endParaRPr lang="fr-FR" sz="2800" dirty="0" smtClean="0">
              <a:latin typeface="Georgia" pitchFamily="18" charset="0"/>
            </a:endParaRPr>
          </a:p>
        </p:txBody>
      </p:sp>
      <p:sp>
        <p:nvSpPr>
          <p:cNvPr id="12" name="Espace réservé du numéro de diapositive 11"/>
          <p:cNvSpPr>
            <a:spLocks noGrp="1"/>
          </p:cNvSpPr>
          <p:nvPr>
            <p:ph type="sldNum" sz="quarter" idx="12"/>
          </p:nvPr>
        </p:nvSpPr>
        <p:spPr/>
        <p:txBody>
          <a:bodyPr/>
          <a:lstStyle/>
          <a:p>
            <a:fld id="{2B49154C-2689-4000-8548-AA4EB3458A20}" type="slidenum">
              <a:rPr lang="fr-FR" smtClean="0"/>
              <a:pPr/>
              <a:t>38</a:t>
            </a:fld>
            <a:endParaRPr lang="fr-FR"/>
          </a:p>
        </p:txBody>
      </p:sp>
    </p:spTree>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429520" y="5357826"/>
            <a:ext cx="642942" cy="928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descr="aerodrome 001.jpg"/>
          <p:cNvPicPr>
            <a:picLocks noChangeAspect="1"/>
          </p:cNvPicPr>
          <p:nvPr/>
        </p:nvPicPr>
        <p:blipFill>
          <a:blip r:embed="rId2" cstate="print"/>
          <a:srcRect l="3613" t="1333" r="1558" b="1343"/>
          <a:stretch>
            <a:fillRect/>
          </a:stretch>
        </p:blipFill>
        <p:spPr>
          <a:xfrm>
            <a:off x="857224" y="1142984"/>
            <a:ext cx="7500990" cy="5214974"/>
          </a:xfrm>
          <a:prstGeom prst="rect">
            <a:avLst/>
          </a:prstGeom>
        </p:spPr>
      </p:pic>
      <p:sp>
        <p:nvSpPr>
          <p:cNvPr id="12" name="Espace réservé du numéro de diapositive 11"/>
          <p:cNvSpPr>
            <a:spLocks noGrp="1"/>
          </p:cNvSpPr>
          <p:nvPr>
            <p:ph type="sldNum" sz="quarter" idx="12"/>
          </p:nvPr>
        </p:nvSpPr>
        <p:spPr/>
        <p:txBody>
          <a:bodyPr/>
          <a:lstStyle/>
          <a:p>
            <a:fld id="{2B49154C-2689-4000-8548-AA4EB3458A20}" type="slidenum">
              <a:rPr lang="fr-FR" smtClean="0"/>
              <a:pPr/>
              <a:t>39</a:t>
            </a:fld>
            <a:endParaRPr lang="fr-FR"/>
          </a:p>
        </p:txBody>
      </p:sp>
      <p:sp>
        <p:nvSpPr>
          <p:cNvPr id="6" name="ZoneTexte 5"/>
          <p:cNvSpPr txBox="1"/>
          <p:nvPr/>
        </p:nvSpPr>
        <p:spPr>
          <a:xfrm>
            <a:off x="4929190" y="1714488"/>
            <a:ext cx="3071834" cy="369332"/>
          </a:xfrm>
          <a:prstGeom prst="rect">
            <a:avLst/>
          </a:prstGeom>
          <a:noFill/>
        </p:spPr>
        <p:txBody>
          <a:bodyPr wrap="square" rtlCol="0">
            <a:spAutoFit/>
          </a:bodyPr>
          <a:lstStyle/>
          <a:p>
            <a:r>
              <a:rPr lang="fr-FR" b="1" dirty="0" smtClean="0"/>
              <a:t>1 .Tour de contrôle </a:t>
            </a:r>
            <a:endParaRPr lang="fr-FR" b="1" dirty="0"/>
          </a:p>
        </p:txBody>
      </p:sp>
      <p:sp>
        <p:nvSpPr>
          <p:cNvPr id="7" name="ZoneTexte 6"/>
          <p:cNvSpPr txBox="1"/>
          <p:nvPr/>
        </p:nvSpPr>
        <p:spPr>
          <a:xfrm>
            <a:off x="4500562" y="2000240"/>
            <a:ext cx="3000396" cy="369332"/>
          </a:xfrm>
          <a:prstGeom prst="rect">
            <a:avLst/>
          </a:prstGeom>
          <a:noFill/>
        </p:spPr>
        <p:txBody>
          <a:bodyPr wrap="square" rtlCol="0">
            <a:spAutoFit/>
          </a:bodyPr>
          <a:lstStyle/>
          <a:p>
            <a:r>
              <a:rPr lang="fr-FR" b="1" dirty="0" smtClean="0"/>
              <a:t>2. Contrôle d’aérodrome</a:t>
            </a:r>
            <a:endParaRPr lang="fr-FR" b="1" dirty="0"/>
          </a:p>
        </p:txBody>
      </p:sp>
      <p:sp>
        <p:nvSpPr>
          <p:cNvPr id="8" name="ZoneTexte 7"/>
          <p:cNvSpPr txBox="1"/>
          <p:nvPr/>
        </p:nvSpPr>
        <p:spPr>
          <a:xfrm>
            <a:off x="4000496" y="3643314"/>
            <a:ext cx="1714512" cy="369332"/>
          </a:xfrm>
          <a:prstGeom prst="rect">
            <a:avLst/>
          </a:prstGeom>
          <a:noFill/>
        </p:spPr>
        <p:txBody>
          <a:bodyPr wrap="square" rtlCol="0">
            <a:spAutoFit/>
          </a:bodyPr>
          <a:lstStyle/>
          <a:p>
            <a:r>
              <a:rPr lang="fr-FR" b="1" dirty="0" smtClean="0"/>
              <a:t>3. Piste en dur </a:t>
            </a:r>
            <a:endParaRPr lang="fr-FR" b="1" dirty="0"/>
          </a:p>
        </p:txBody>
      </p:sp>
      <p:cxnSp>
        <p:nvCxnSpPr>
          <p:cNvPr id="15" name="Connecteur droit avec flèche 14"/>
          <p:cNvCxnSpPr/>
          <p:nvPr/>
        </p:nvCxnSpPr>
        <p:spPr>
          <a:xfrm rot="10800000">
            <a:off x="5000628" y="5140123"/>
            <a:ext cx="642942" cy="470418"/>
          </a:xfrm>
          <a:prstGeom prst="straightConnector1">
            <a:avLst/>
          </a:prstGeom>
          <a:ln w="28575">
            <a:solidFill>
              <a:srgbClr val="FF0000"/>
            </a:solidFill>
            <a:tailEnd type="arrow"/>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5715008" y="5357826"/>
            <a:ext cx="2643206" cy="100013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p:cNvSpPr txBox="1"/>
          <p:nvPr/>
        </p:nvSpPr>
        <p:spPr>
          <a:xfrm>
            <a:off x="5715008" y="5429264"/>
            <a:ext cx="2428892" cy="923330"/>
          </a:xfrm>
          <a:prstGeom prst="rect">
            <a:avLst/>
          </a:prstGeom>
          <a:noFill/>
        </p:spPr>
        <p:txBody>
          <a:bodyPr wrap="square" rtlCol="0">
            <a:spAutoFit/>
          </a:bodyPr>
          <a:lstStyle/>
          <a:p>
            <a:r>
              <a:rPr lang="fr-FR" b="1" dirty="0" smtClean="0"/>
              <a:t>4. Numéro de la piste et marques de seuil </a:t>
            </a:r>
          </a:p>
          <a:p>
            <a:endParaRPr lang="fr-FR" dirty="0"/>
          </a:p>
        </p:txBody>
      </p:sp>
      <p:sp>
        <p:nvSpPr>
          <p:cNvPr id="20" name="ZoneTexte 19"/>
          <p:cNvSpPr txBox="1"/>
          <p:nvPr/>
        </p:nvSpPr>
        <p:spPr>
          <a:xfrm>
            <a:off x="5786414" y="3286124"/>
            <a:ext cx="3357586" cy="369332"/>
          </a:xfrm>
          <a:prstGeom prst="rect">
            <a:avLst/>
          </a:prstGeom>
          <a:noFill/>
        </p:spPr>
        <p:txBody>
          <a:bodyPr wrap="square" rtlCol="0">
            <a:spAutoFit/>
          </a:bodyPr>
          <a:lstStyle/>
          <a:p>
            <a:r>
              <a:rPr lang="fr-FR" b="1" dirty="0" smtClean="0"/>
              <a:t>5. Taxiways</a:t>
            </a:r>
            <a:r>
              <a:rPr lang="fr-FR" dirty="0" smtClean="0"/>
              <a:t> </a:t>
            </a:r>
            <a:r>
              <a:rPr lang="fr-FR" b="1" dirty="0" smtClean="0"/>
              <a:t>( TWY ) </a:t>
            </a:r>
            <a:endParaRPr lang="fr-FR" b="1" dirty="0"/>
          </a:p>
        </p:txBody>
      </p:sp>
      <p:cxnSp>
        <p:nvCxnSpPr>
          <p:cNvPr id="22" name="Connecteur droit avec flèche 21"/>
          <p:cNvCxnSpPr/>
          <p:nvPr/>
        </p:nvCxnSpPr>
        <p:spPr>
          <a:xfrm rot="16200000" flipH="1">
            <a:off x="6642908" y="3858422"/>
            <a:ext cx="858050" cy="28495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2357422" y="1214422"/>
            <a:ext cx="2071702" cy="369332"/>
          </a:xfrm>
          <a:prstGeom prst="rect">
            <a:avLst/>
          </a:prstGeom>
          <a:noFill/>
        </p:spPr>
        <p:txBody>
          <a:bodyPr wrap="square" rtlCol="0">
            <a:spAutoFit/>
          </a:bodyPr>
          <a:lstStyle/>
          <a:p>
            <a:r>
              <a:rPr lang="fr-FR" b="1" dirty="0" smtClean="0"/>
              <a:t>6.Aire  à signaux </a:t>
            </a:r>
            <a:endParaRPr lang="fr-FR" b="1" dirty="0"/>
          </a:p>
        </p:txBody>
      </p:sp>
      <p:cxnSp>
        <p:nvCxnSpPr>
          <p:cNvPr id="26" name="Connecteur droit avec flèche 25"/>
          <p:cNvCxnSpPr/>
          <p:nvPr/>
        </p:nvCxnSpPr>
        <p:spPr>
          <a:xfrm rot="16200000" flipH="1">
            <a:off x="3071803" y="1714490"/>
            <a:ext cx="857254" cy="4286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4714876" y="2428868"/>
            <a:ext cx="3429024" cy="369332"/>
          </a:xfrm>
          <a:prstGeom prst="rect">
            <a:avLst/>
          </a:prstGeom>
          <a:noFill/>
        </p:spPr>
        <p:txBody>
          <a:bodyPr wrap="square" rtlCol="0">
            <a:spAutoFit/>
          </a:bodyPr>
          <a:lstStyle/>
          <a:p>
            <a:r>
              <a:rPr lang="fr-FR" b="1" dirty="0" smtClean="0"/>
              <a:t>7. T d’atterrissage </a:t>
            </a:r>
            <a:endParaRPr lang="fr-FR" b="1" dirty="0"/>
          </a:p>
        </p:txBody>
      </p:sp>
      <p:cxnSp>
        <p:nvCxnSpPr>
          <p:cNvPr id="30" name="Connecteur droit avec flèche 29"/>
          <p:cNvCxnSpPr/>
          <p:nvPr/>
        </p:nvCxnSpPr>
        <p:spPr>
          <a:xfrm rot="10800000">
            <a:off x="4000496" y="2357430"/>
            <a:ext cx="714380" cy="21431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4714876" y="2786058"/>
            <a:ext cx="2714644" cy="369332"/>
          </a:xfrm>
          <a:prstGeom prst="rect">
            <a:avLst/>
          </a:prstGeom>
          <a:noFill/>
        </p:spPr>
        <p:txBody>
          <a:bodyPr wrap="square" rtlCol="0">
            <a:spAutoFit/>
          </a:bodyPr>
          <a:lstStyle/>
          <a:p>
            <a:r>
              <a:rPr lang="fr-FR" b="1" dirty="0" smtClean="0"/>
              <a:t>8. Manche à air </a:t>
            </a:r>
            <a:endParaRPr lang="fr-FR" b="1" dirty="0"/>
          </a:p>
        </p:txBody>
      </p:sp>
      <p:cxnSp>
        <p:nvCxnSpPr>
          <p:cNvPr id="33" name="Connecteur droit avec flèche 32"/>
          <p:cNvCxnSpPr>
            <a:stCxn id="31" idx="1"/>
          </p:cNvCxnSpPr>
          <p:nvPr/>
        </p:nvCxnSpPr>
        <p:spPr>
          <a:xfrm rot="10800000">
            <a:off x="4286248" y="2786058"/>
            <a:ext cx="428628" cy="18466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ZoneTexte 35"/>
          <p:cNvSpPr txBox="1"/>
          <p:nvPr/>
        </p:nvSpPr>
        <p:spPr>
          <a:xfrm>
            <a:off x="5500694" y="4000504"/>
            <a:ext cx="2857520" cy="369332"/>
          </a:xfrm>
          <a:prstGeom prst="rect">
            <a:avLst/>
          </a:prstGeom>
          <a:noFill/>
        </p:spPr>
        <p:txBody>
          <a:bodyPr wrap="square" rtlCol="0">
            <a:spAutoFit/>
          </a:bodyPr>
          <a:lstStyle/>
          <a:p>
            <a:r>
              <a:rPr lang="fr-FR" b="1" dirty="0" smtClean="0"/>
              <a:t>9. Balises</a:t>
            </a:r>
            <a:endParaRPr lang="fr-FR" b="1" dirty="0"/>
          </a:p>
        </p:txBody>
      </p:sp>
      <p:sp>
        <p:nvSpPr>
          <p:cNvPr id="37" name="ZoneTexte 36"/>
          <p:cNvSpPr txBox="1"/>
          <p:nvPr/>
        </p:nvSpPr>
        <p:spPr>
          <a:xfrm>
            <a:off x="6929454" y="2428868"/>
            <a:ext cx="2214546" cy="646331"/>
          </a:xfrm>
          <a:prstGeom prst="rect">
            <a:avLst/>
          </a:prstGeom>
          <a:noFill/>
        </p:spPr>
        <p:txBody>
          <a:bodyPr wrap="square" rtlCol="0">
            <a:spAutoFit/>
          </a:bodyPr>
          <a:lstStyle/>
          <a:p>
            <a:r>
              <a:rPr lang="fr-FR" b="1" dirty="0" smtClean="0"/>
              <a:t>10. Aire de </a:t>
            </a:r>
            <a:r>
              <a:rPr lang="fr-FR" b="1" dirty="0" err="1" smtClean="0"/>
              <a:t>traffic</a:t>
            </a:r>
            <a:r>
              <a:rPr lang="fr-FR" b="1" dirty="0" smtClean="0"/>
              <a:t> , de stationnement </a:t>
            </a:r>
            <a:endParaRPr lang="fr-FR" b="1" dirty="0"/>
          </a:p>
        </p:txBody>
      </p:sp>
      <p:sp>
        <p:nvSpPr>
          <p:cNvPr id="38" name="ZoneTexte 37"/>
          <p:cNvSpPr txBox="1"/>
          <p:nvPr/>
        </p:nvSpPr>
        <p:spPr>
          <a:xfrm>
            <a:off x="6357950" y="4429132"/>
            <a:ext cx="2428892" cy="369332"/>
          </a:xfrm>
          <a:prstGeom prst="rect">
            <a:avLst/>
          </a:prstGeom>
          <a:noFill/>
        </p:spPr>
        <p:txBody>
          <a:bodyPr wrap="square" rtlCol="0">
            <a:spAutoFit/>
          </a:bodyPr>
          <a:lstStyle/>
          <a:p>
            <a:r>
              <a:rPr lang="fr-FR" b="1" dirty="0" smtClean="0"/>
              <a:t>11. Point d’arrêt</a:t>
            </a:r>
            <a:endParaRPr lang="fr-FR" b="1" dirty="0"/>
          </a:p>
        </p:txBody>
      </p:sp>
      <p:sp>
        <p:nvSpPr>
          <p:cNvPr id="39" name="ZoneTexte 38"/>
          <p:cNvSpPr txBox="1"/>
          <p:nvPr/>
        </p:nvSpPr>
        <p:spPr>
          <a:xfrm>
            <a:off x="214282" y="714356"/>
            <a:ext cx="2285984" cy="646331"/>
          </a:xfrm>
          <a:prstGeom prst="rect">
            <a:avLst/>
          </a:prstGeom>
          <a:noFill/>
        </p:spPr>
        <p:txBody>
          <a:bodyPr wrap="square" rtlCol="0">
            <a:spAutoFit/>
          </a:bodyPr>
          <a:lstStyle/>
          <a:p>
            <a:r>
              <a:rPr lang="fr-FR" b="1" dirty="0" smtClean="0"/>
              <a:t>12. Prolongement d’arrêt  </a:t>
            </a:r>
            <a:endParaRPr lang="fr-FR" b="1" dirty="0"/>
          </a:p>
        </p:txBody>
      </p:sp>
      <p:cxnSp>
        <p:nvCxnSpPr>
          <p:cNvPr id="41" name="Connecteur droit avec flèche 40"/>
          <p:cNvCxnSpPr/>
          <p:nvPr/>
        </p:nvCxnSpPr>
        <p:spPr>
          <a:xfrm>
            <a:off x="928662" y="1357298"/>
            <a:ext cx="1143008" cy="28575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2" name="ZoneTexte 41"/>
          <p:cNvSpPr txBox="1"/>
          <p:nvPr/>
        </p:nvSpPr>
        <p:spPr>
          <a:xfrm>
            <a:off x="0" y="3143248"/>
            <a:ext cx="3357554" cy="646331"/>
          </a:xfrm>
          <a:prstGeom prst="rect">
            <a:avLst/>
          </a:prstGeom>
          <a:noFill/>
        </p:spPr>
        <p:txBody>
          <a:bodyPr wrap="square" rtlCol="0">
            <a:spAutoFit/>
          </a:bodyPr>
          <a:lstStyle/>
          <a:p>
            <a:r>
              <a:rPr lang="fr-FR" b="1" dirty="0" smtClean="0"/>
              <a:t>13. Marque de point cible                    ( plot ) </a:t>
            </a:r>
            <a:endParaRPr lang="fr-FR" b="1" dirty="0"/>
          </a:p>
        </p:txBody>
      </p:sp>
      <p:cxnSp>
        <p:nvCxnSpPr>
          <p:cNvPr id="46" name="Connecteur droit avec flèche 45"/>
          <p:cNvCxnSpPr/>
          <p:nvPr/>
        </p:nvCxnSpPr>
        <p:spPr>
          <a:xfrm>
            <a:off x="2786050" y="3357562"/>
            <a:ext cx="857256" cy="71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p:cNvSpPr txBox="1"/>
          <p:nvPr/>
        </p:nvSpPr>
        <p:spPr>
          <a:xfrm>
            <a:off x="214282" y="4143380"/>
            <a:ext cx="2714644" cy="369332"/>
          </a:xfrm>
          <a:prstGeom prst="rect">
            <a:avLst/>
          </a:prstGeom>
          <a:noFill/>
        </p:spPr>
        <p:txBody>
          <a:bodyPr wrap="square" rtlCol="0">
            <a:spAutoFit/>
          </a:bodyPr>
          <a:lstStyle/>
          <a:p>
            <a:r>
              <a:rPr lang="fr-FR" b="1" dirty="0" smtClean="0"/>
              <a:t>14. Piste en herbe </a:t>
            </a:r>
            <a:endParaRPr lang="fr-FR" b="1" dirty="0"/>
          </a:p>
        </p:txBody>
      </p:sp>
      <p:sp>
        <p:nvSpPr>
          <p:cNvPr id="29" name="ZoneTexte 28"/>
          <p:cNvSpPr txBox="1"/>
          <p:nvPr/>
        </p:nvSpPr>
        <p:spPr>
          <a:xfrm>
            <a:off x="1857356" y="4929198"/>
            <a:ext cx="3071834" cy="369332"/>
          </a:xfrm>
          <a:prstGeom prst="rect">
            <a:avLst/>
          </a:prstGeom>
          <a:noFill/>
        </p:spPr>
        <p:txBody>
          <a:bodyPr wrap="square" rtlCol="0">
            <a:spAutoFit/>
          </a:bodyPr>
          <a:lstStyle/>
          <a:p>
            <a:r>
              <a:rPr lang="fr-FR" b="1" dirty="0" smtClean="0"/>
              <a:t>15. Balises de taxiways </a:t>
            </a:r>
            <a:endParaRPr lang="fr-FR" b="1" dirty="0"/>
          </a:p>
        </p:txBody>
      </p:sp>
      <p:sp>
        <p:nvSpPr>
          <p:cNvPr id="32" name="ZoneTexte 31"/>
          <p:cNvSpPr txBox="1"/>
          <p:nvPr/>
        </p:nvSpPr>
        <p:spPr>
          <a:xfrm>
            <a:off x="714348" y="2214554"/>
            <a:ext cx="3071834" cy="369332"/>
          </a:xfrm>
          <a:prstGeom prst="rect">
            <a:avLst/>
          </a:prstGeom>
          <a:noFill/>
        </p:spPr>
        <p:txBody>
          <a:bodyPr wrap="square" rtlCol="0">
            <a:spAutoFit/>
          </a:bodyPr>
          <a:lstStyle/>
          <a:p>
            <a:r>
              <a:rPr lang="fr-FR" b="1" dirty="0" smtClean="0"/>
              <a:t>16. Balises de bord de piste </a:t>
            </a:r>
            <a:endParaRPr lang="fr-FR" b="1" dirty="0"/>
          </a:p>
        </p:txBody>
      </p:sp>
      <p:sp>
        <p:nvSpPr>
          <p:cNvPr id="34" name="ZoneTexte 33"/>
          <p:cNvSpPr txBox="1"/>
          <p:nvPr/>
        </p:nvSpPr>
        <p:spPr>
          <a:xfrm>
            <a:off x="285720" y="5357826"/>
            <a:ext cx="3571900" cy="369332"/>
          </a:xfrm>
          <a:prstGeom prst="rect">
            <a:avLst/>
          </a:prstGeom>
          <a:noFill/>
        </p:spPr>
        <p:txBody>
          <a:bodyPr wrap="square" rtlCol="0">
            <a:spAutoFit/>
          </a:bodyPr>
          <a:lstStyle/>
          <a:p>
            <a:r>
              <a:rPr lang="fr-FR" b="1" dirty="0" smtClean="0"/>
              <a:t>17. Marque de seuil décalé</a:t>
            </a:r>
            <a:endParaRPr lang="fr-FR" b="1" dirty="0"/>
          </a:p>
        </p:txBody>
      </p:sp>
      <p:cxnSp>
        <p:nvCxnSpPr>
          <p:cNvPr id="40" name="Connecteur droit avec flèche 39"/>
          <p:cNvCxnSpPr/>
          <p:nvPr/>
        </p:nvCxnSpPr>
        <p:spPr>
          <a:xfrm flipV="1">
            <a:off x="500034" y="5143512"/>
            <a:ext cx="714380" cy="35719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xit" presetSubtype="16" fill="hold" grpId="1" nodeType="clickEffect">
                                  <p:stCondLst>
                                    <p:cond delay="0"/>
                                  </p:stCondLst>
                                  <p:childTnLst>
                                    <p:animEffect transition="out" filter="diamond(in)">
                                      <p:cBhvr>
                                        <p:cTn id="11" dur="2000"/>
                                        <p:tgtEl>
                                          <p:spTgt spid="6"/>
                                        </p:tgtEl>
                                      </p:cBhvr>
                                    </p:animEffect>
                                    <p:set>
                                      <p:cBhvr>
                                        <p:cTn id="12" dur="1" fill="hold">
                                          <p:stCondLst>
                                            <p:cond delay="19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xit" presetSubtype="16" fill="hold" grpId="1" nodeType="clickEffect">
                                  <p:stCondLst>
                                    <p:cond delay="0"/>
                                  </p:stCondLst>
                                  <p:childTnLst>
                                    <p:animEffect transition="out" filter="diamond(in)">
                                      <p:cBhvr>
                                        <p:cTn id="21" dur="2000"/>
                                        <p:tgtEl>
                                          <p:spTgt spid="7"/>
                                        </p:tgtEl>
                                      </p:cBhvr>
                                    </p:animEffect>
                                    <p:set>
                                      <p:cBhvr>
                                        <p:cTn id="22" dur="1" fill="hold">
                                          <p:stCondLst>
                                            <p:cond delay="19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xit" presetSubtype="16" fill="hold" grpId="1" nodeType="clickEffect">
                                  <p:stCondLst>
                                    <p:cond delay="0"/>
                                  </p:stCondLst>
                                  <p:childTnLst>
                                    <p:animEffect transition="out" filter="diamond(in)">
                                      <p:cBhvr>
                                        <p:cTn id="31" dur="2000"/>
                                        <p:tgtEl>
                                          <p:spTgt spid="8"/>
                                        </p:tgtEl>
                                      </p:cBhvr>
                                    </p:animEffect>
                                    <p:set>
                                      <p:cBhvr>
                                        <p:cTn id="32" dur="1" fill="hold">
                                          <p:stCondLst>
                                            <p:cond delay="19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heckerboard(across)">
                                      <p:cBhvr>
                                        <p:cTn id="43" dur="10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xit" presetSubtype="16" fill="hold" grpId="1" nodeType="clickEffect">
                                  <p:stCondLst>
                                    <p:cond delay="0"/>
                                  </p:stCondLst>
                                  <p:childTnLst>
                                    <p:animEffect transition="out" filter="diamond(in)">
                                      <p:cBhvr>
                                        <p:cTn id="47" dur="2000"/>
                                        <p:tgtEl>
                                          <p:spTgt spid="18"/>
                                        </p:tgtEl>
                                      </p:cBhvr>
                                    </p:animEffect>
                                    <p:set>
                                      <p:cBhvr>
                                        <p:cTn id="48" dur="1" fill="hold">
                                          <p:stCondLst>
                                            <p:cond delay="1999"/>
                                          </p:stCondLst>
                                        </p:cTn>
                                        <p:tgtEl>
                                          <p:spTgt spid="18"/>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xit" presetSubtype="4" fill="hold" nodeType="clickEffect">
                                  <p:stCondLst>
                                    <p:cond delay="0"/>
                                  </p:stCondLst>
                                  <p:childTnLst>
                                    <p:anim calcmode="lin" valueType="num">
                                      <p:cBhvr additive="base">
                                        <p:cTn id="52" dur="500"/>
                                        <p:tgtEl>
                                          <p:spTgt spid="15"/>
                                        </p:tgtEl>
                                        <p:attrNameLst>
                                          <p:attrName>ppt_x</p:attrName>
                                        </p:attrNameLst>
                                      </p:cBhvr>
                                      <p:tavLst>
                                        <p:tav tm="0">
                                          <p:val>
                                            <p:strVal val="ppt_x"/>
                                          </p:val>
                                        </p:tav>
                                        <p:tav tm="100000">
                                          <p:val>
                                            <p:strVal val="ppt_x"/>
                                          </p:val>
                                        </p:tav>
                                      </p:tavLst>
                                    </p:anim>
                                    <p:anim calcmode="lin" valueType="num">
                                      <p:cBhvr additive="base">
                                        <p:cTn id="53" dur="500"/>
                                        <p:tgtEl>
                                          <p:spTgt spid="15"/>
                                        </p:tgtEl>
                                        <p:attrNameLst>
                                          <p:attrName>ppt_y</p:attrName>
                                        </p:attrNameLst>
                                      </p:cBhvr>
                                      <p:tavLst>
                                        <p:tav tm="0">
                                          <p:val>
                                            <p:strVal val="ppt_y"/>
                                          </p:val>
                                        </p:tav>
                                        <p:tav tm="100000">
                                          <p:val>
                                            <p:strVal val="1+ppt_h/2"/>
                                          </p:val>
                                        </p:tav>
                                      </p:tavLst>
                                    </p:anim>
                                    <p:set>
                                      <p:cBhvr>
                                        <p:cTn id="54" dur="1" fill="hold">
                                          <p:stCondLst>
                                            <p:cond delay="499"/>
                                          </p:stCondLst>
                                        </p:cTn>
                                        <p:tgtEl>
                                          <p:spTgt spid="1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additive="base">
                                        <p:cTn id="59" dur="500" fill="hold"/>
                                        <p:tgtEl>
                                          <p:spTgt spid="22"/>
                                        </p:tgtEl>
                                        <p:attrNameLst>
                                          <p:attrName>ppt_x</p:attrName>
                                        </p:attrNameLst>
                                      </p:cBhvr>
                                      <p:tavLst>
                                        <p:tav tm="0">
                                          <p:val>
                                            <p:strVal val="#ppt_x"/>
                                          </p:val>
                                        </p:tav>
                                        <p:tav tm="100000">
                                          <p:val>
                                            <p:strVal val="#ppt_x"/>
                                          </p:val>
                                        </p:tav>
                                      </p:tavLst>
                                    </p:anim>
                                    <p:anim calcmode="lin" valueType="num">
                                      <p:cBhvr additive="base">
                                        <p:cTn id="6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checkerboard(across)">
                                      <p:cBhvr>
                                        <p:cTn id="65" dur="1000"/>
                                        <p:tgtEl>
                                          <p:spTgt spid="20"/>
                                        </p:tgtEl>
                                      </p:cBhvr>
                                    </p:animEffect>
                                  </p:childTnLst>
                                </p:cTn>
                              </p:par>
                            </p:childTnLst>
                          </p:cTn>
                        </p:par>
                      </p:childTnLst>
                    </p:cTn>
                  </p:par>
                  <p:par>
                    <p:cTn id="66" fill="hold">
                      <p:stCondLst>
                        <p:cond delay="indefinite"/>
                      </p:stCondLst>
                      <p:childTnLst>
                        <p:par>
                          <p:cTn id="67" fill="hold">
                            <p:stCondLst>
                              <p:cond delay="0"/>
                            </p:stCondLst>
                            <p:childTnLst>
                              <p:par>
                                <p:cTn id="68" presetID="8" presetClass="exit" presetSubtype="16" fill="hold" grpId="1" nodeType="clickEffect">
                                  <p:stCondLst>
                                    <p:cond delay="0"/>
                                  </p:stCondLst>
                                  <p:childTnLst>
                                    <p:animEffect transition="out" filter="diamond(in)">
                                      <p:cBhvr>
                                        <p:cTn id="69" dur="2000"/>
                                        <p:tgtEl>
                                          <p:spTgt spid="20"/>
                                        </p:tgtEl>
                                      </p:cBhvr>
                                    </p:animEffect>
                                    <p:set>
                                      <p:cBhvr>
                                        <p:cTn id="70" dur="1" fill="hold">
                                          <p:stCondLst>
                                            <p:cond delay="1999"/>
                                          </p:stCondLst>
                                        </p:cTn>
                                        <p:tgtEl>
                                          <p:spTgt spid="2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2" presetClass="exit" presetSubtype="4" fill="hold" nodeType="clickEffect">
                                  <p:stCondLst>
                                    <p:cond delay="0"/>
                                  </p:stCondLst>
                                  <p:childTnLst>
                                    <p:anim calcmode="lin" valueType="num">
                                      <p:cBhvr additive="base">
                                        <p:cTn id="74" dur="500"/>
                                        <p:tgtEl>
                                          <p:spTgt spid="22"/>
                                        </p:tgtEl>
                                        <p:attrNameLst>
                                          <p:attrName>ppt_x</p:attrName>
                                        </p:attrNameLst>
                                      </p:cBhvr>
                                      <p:tavLst>
                                        <p:tav tm="0">
                                          <p:val>
                                            <p:strVal val="ppt_x"/>
                                          </p:val>
                                        </p:tav>
                                        <p:tav tm="100000">
                                          <p:val>
                                            <p:strVal val="ppt_x"/>
                                          </p:val>
                                        </p:tav>
                                      </p:tavLst>
                                    </p:anim>
                                    <p:anim calcmode="lin" valueType="num">
                                      <p:cBhvr additive="base">
                                        <p:cTn id="75" dur="500"/>
                                        <p:tgtEl>
                                          <p:spTgt spid="22"/>
                                        </p:tgtEl>
                                        <p:attrNameLst>
                                          <p:attrName>ppt_y</p:attrName>
                                        </p:attrNameLst>
                                      </p:cBhvr>
                                      <p:tavLst>
                                        <p:tav tm="0">
                                          <p:val>
                                            <p:strVal val="ppt_y"/>
                                          </p:val>
                                        </p:tav>
                                        <p:tav tm="100000">
                                          <p:val>
                                            <p:strVal val="1+ppt_h/2"/>
                                          </p:val>
                                        </p:tav>
                                      </p:tavLst>
                                    </p:anim>
                                    <p:set>
                                      <p:cBhvr>
                                        <p:cTn id="76" dur="1" fill="hold">
                                          <p:stCondLst>
                                            <p:cond delay="499"/>
                                          </p:stCondLst>
                                        </p:cTn>
                                        <p:tgtEl>
                                          <p:spTgt spid="2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fill="hold"/>
                                        <p:tgtEl>
                                          <p:spTgt spid="26"/>
                                        </p:tgtEl>
                                        <p:attrNameLst>
                                          <p:attrName>ppt_x</p:attrName>
                                        </p:attrNameLst>
                                      </p:cBhvr>
                                      <p:tavLst>
                                        <p:tav tm="0">
                                          <p:val>
                                            <p:strVal val="#ppt_x"/>
                                          </p:val>
                                        </p:tav>
                                        <p:tav tm="100000">
                                          <p:val>
                                            <p:strVal val="#ppt_x"/>
                                          </p:val>
                                        </p:tav>
                                      </p:tavLst>
                                    </p:anim>
                                    <p:anim calcmode="lin" valueType="num">
                                      <p:cBhvr additive="base">
                                        <p:cTn id="8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checkerboard(across)">
                                      <p:cBhvr>
                                        <p:cTn id="87" dur="10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8" presetClass="exit" presetSubtype="16" fill="hold" grpId="1" nodeType="clickEffect">
                                  <p:stCondLst>
                                    <p:cond delay="0"/>
                                  </p:stCondLst>
                                  <p:childTnLst>
                                    <p:animEffect transition="out" filter="diamond(in)">
                                      <p:cBhvr>
                                        <p:cTn id="91" dur="2000"/>
                                        <p:tgtEl>
                                          <p:spTgt spid="24"/>
                                        </p:tgtEl>
                                      </p:cBhvr>
                                    </p:animEffect>
                                    <p:set>
                                      <p:cBhvr>
                                        <p:cTn id="92" dur="1" fill="hold">
                                          <p:stCondLst>
                                            <p:cond delay="1999"/>
                                          </p:stCondLst>
                                        </p:cTn>
                                        <p:tgtEl>
                                          <p:spTgt spid="24"/>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 presetClass="exit" presetSubtype="4" fill="hold" nodeType="clickEffect">
                                  <p:stCondLst>
                                    <p:cond delay="0"/>
                                  </p:stCondLst>
                                  <p:childTnLst>
                                    <p:anim calcmode="lin" valueType="num">
                                      <p:cBhvr additive="base">
                                        <p:cTn id="96" dur="500"/>
                                        <p:tgtEl>
                                          <p:spTgt spid="26"/>
                                        </p:tgtEl>
                                        <p:attrNameLst>
                                          <p:attrName>ppt_x</p:attrName>
                                        </p:attrNameLst>
                                      </p:cBhvr>
                                      <p:tavLst>
                                        <p:tav tm="0">
                                          <p:val>
                                            <p:strVal val="ppt_x"/>
                                          </p:val>
                                        </p:tav>
                                        <p:tav tm="100000">
                                          <p:val>
                                            <p:strVal val="ppt_x"/>
                                          </p:val>
                                        </p:tav>
                                      </p:tavLst>
                                    </p:anim>
                                    <p:anim calcmode="lin" valueType="num">
                                      <p:cBhvr additive="base">
                                        <p:cTn id="97" dur="500"/>
                                        <p:tgtEl>
                                          <p:spTgt spid="26"/>
                                        </p:tgtEl>
                                        <p:attrNameLst>
                                          <p:attrName>ppt_y</p:attrName>
                                        </p:attrNameLst>
                                      </p:cBhvr>
                                      <p:tavLst>
                                        <p:tav tm="0">
                                          <p:val>
                                            <p:strVal val="ppt_y"/>
                                          </p:val>
                                        </p:tav>
                                        <p:tav tm="100000">
                                          <p:val>
                                            <p:strVal val="1+ppt_h/2"/>
                                          </p:val>
                                        </p:tav>
                                      </p:tavLst>
                                    </p:anim>
                                    <p:set>
                                      <p:cBhvr>
                                        <p:cTn id="98" dur="1" fill="hold">
                                          <p:stCondLst>
                                            <p:cond delay="499"/>
                                          </p:stCondLst>
                                        </p:cTn>
                                        <p:tgtEl>
                                          <p:spTgt spid="26"/>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nodeType="clickEffect">
                                  <p:stCondLst>
                                    <p:cond delay="0"/>
                                  </p:stCondLst>
                                  <p:childTnLst>
                                    <p:set>
                                      <p:cBhvr>
                                        <p:cTn id="102" dur="1" fill="hold">
                                          <p:stCondLst>
                                            <p:cond delay="0"/>
                                          </p:stCondLst>
                                        </p:cTn>
                                        <p:tgtEl>
                                          <p:spTgt spid="30"/>
                                        </p:tgtEl>
                                        <p:attrNameLst>
                                          <p:attrName>style.visibility</p:attrName>
                                        </p:attrNameLst>
                                      </p:cBhvr>
                                      <p:to>
                                        <p:strVal val="visible"/>
                                      </p:to>
                                    </p:set>
                                    <p:anim calcmode="lin" valueType="num">
                                      <p:cBhvr additive="base">
                                        <p:cTn id="103" dur="500" fill="hold"/>
                                        <p:tgtEl>
                                          <p:spTgt spid="30"/>
                                        </p:tgtEl>
                                        <p:attrNameLst>
                                          <p:attrName>ppt_x</p:attrName>
                                        </p:attrNameLst>
                                      </p:cBhvr>
                                      <p:tavLst>
                                        <p:tav tm="0">
                                          <p:val>
                                            <p:strVal val="#ppt_x"/>
                                          </p:val>
                                        </p:tav>
                                        <p:tav tm="100000">
                                          <p:val>
                                            <p:strVal val="#ppt_x"/>
                                          </p:val>
                                        </p:tav>
                                      </p:tavLst>
                                    </p:anim>
                                    <p:anim calcmode="lin" valueType="num">
                                      <p:cBhvr additive="base">
                                        <p:cTn id="104"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 presetClass="entr" presetSubtype="10" fill="hold" grpId="0" nodeType="clickEffect">
                                  <p:stCondLst>
                                    <p:cond delay="0"/>
                                  </p:stCondLst>
                                  <p:childTnLst>
                                    <p:set>
                                      <p:cBhvr>
                                        <p:cTn id="108" dur="1" fill="hold">
                                          <p:stCondLst>
                                            <p:cond delay="0"/>
                                          </p:stCondLst>
                                        </p:cTn>
                                        <p:tgtEl>
                                          <p:spTgt spid="28"/>
                                        </p:tgtEl>
                                        <p:attrNameLst>
                                          <p:attrName>style.visibility</p:attrName>
                                        </p:attrNameLst>
                                      </p:cBhvr>
                                      <p:to>
                                        <p:strVal val="visible"/>
                                      </p:to>
                                    </p:set>
                                    <p:animEffect transition="in" filter="checkerboard(across)">
                                      <p:cBhvr>
                                        <p:cTn id="109" dur="1000"/>
                                        <p:tgtEl>
                                          <p:spTgt spid="28"/>
                                        </p:tgtEl>
                                      </p:cBhvr>
                                    </p:animEffect>
                                  </p:childTnLst>
                                </p:cTn>
                              </p:par>
                            </p:childTnLst>
                          </p:cTn>
                        </p:par>
                      </p:childTnLst>
                    </p:cTn>
                  </p:par>
                  <p:par>
                    <p:cTn id="110" fill="hold">
                      <p:stCondLst>
                        <p:cond delay="indefinite"/>
                      </p:stCondLst>
                      <p:childTnLst>
                        <p:par>
                          <p:cTn id="111" fill="hold">
                            <p:stCondLst>
                              <p:cond delay="0"/>
                            </p:stCondLst>
                            <p:childTnLst>
                              <p:par>
                                <p:cTn id="112" presetID="8" presetClass="exit" presetSubtype="16" fill="hold" grpId="1" nodeType="clickEffect">
                                  <p:stCondLst>
                                    <p:cond delay="0"/>
                                  </p:stCondLst>
                                  <p:childTnLst>
                                    <p:animEffect transition="out" filter="diamond(in)">
                                      <p:cBhvr>
                                        <p:cTn id="113" dur="2000"/>
                                        <p:tgtEl>
                                          <p:spTgt spid="28"/>
                                        </p:tgtEl>
                                      </p:cBhvr>
                                    </p:animEffect>
                                    <p:set>
                                      <p:cBhvr>
                                        <p:cTn id="114" dur="1" fill="hold">
                                          <p:stCondLst>
                                            <p:cond delay="1999"/>
                                          </p:stCondLst>
                                        </p:cTn>
                                        <p:tgtEl>
                                          <p:spTgt spid="28"/>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2" presetClass="exit" presetSubtype="4" fill="hold" nodeType="clickEffect">
                                  <p:stCondLst>
                                    <p:cond delay="0"/>
                                  </p:stCondLst>
                                  <p:childTnLst>
                                    <p:anim calcmode="lin" valueType="num">
                                      <p:cBhvr additive="base">
                                        <p:cTn id="118" dur="500"/>
                                        <p:tgtEl>
                                          <p:spTgt spid="30"/>
                                        </p:tgtEl>
                                        <p:attrNameLst>
                                          <p:attrName>ppt_x</p:attrName>
                                        </p:attrNameLst>
                                      </p:cBhvr>
                                      <p:tavLst>
                                        <p:tav tm="0">
                                          <p:val>
                                            <p:strVal val="ppt_x"/>
                                          </p:val>
                                        </p:tav>
                                        <p:tav tm="100000">
                                          <p:val>
                                            <p:strVal val="ppt_x"/>
                                          </p:val>
                                        </p:tav>
                                      </p:tavLst>
                                    </p:anim>
                                    <p:anim calcmode="lin" valueType="num">
                                      <p:cBhvr additive="base">
                                        <p:cTn id="119" dur="500"/>
                                        <p:tgtEl>
                                          <p:spTgt spid="30"/>
                                        </p:tgtEl>
                                        <p:attrNameLst>
                                          <p:attrName>ppt_y</p:attrName>
                                        </p:attrNameLst>
                                      </p:cBhvr>
                                      <p:tavLst>
                                        <p:tav tm="0">
                                          <p:val>
                                            <p:strVal val="ppt_y"/>
                                          </p:val>
                                        </p:tav>
                                        <p:tav tm="100000">
                                          <p:val>
                                            <p:strVal val="1+ppt_h/2"/>
                                          </p:val>
                                        </p:tav>
                                      </p:tavLst>
                                    </p:anim>
                                    <p:set>
                                      <p:cBhvr>
                                        <p:cTn id="120" dur="1" fill="hold">
                                          <p:stCondLst>
                                            <p:cond delay="499"/>
                                          </p:stCondLst>
                                        </p:cTn>
                                        <p:tgtEl>
                                          <p:spTgt spid="30"/>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nodeType="clickEffect">
                                  <p:stCondLst>
                                    <p:cond delay="0"/>
                                  </p:stCondLst>
                                  <p:childTnLst>
                                    <p:set>
                                      <p:cBhvr>
                                        <p:cTn id="124" dur="1" fill="hold">
                                          <p:stCondLst>
                                            <p:cond delay="0"/>
                                          </p:stCondLst>
                                        </p:cTn>
                                        <p:tgtEl>
                                          <p:spTgt spid="33"/>
                                        </p:tgtEl>
                                        <p:attrNameLst>
                                          <p:attrName>style.visibility</p:attrName>
                                        </p:attrNameLst>
                                      </p:cBhvr>
                                      <p:to>
                                        <p:strVal val="visible"/>
                                      </p:to>
                                    </p:set>
                                    <p:anim calcmode="lin" valueType="num">
                                      <p:cBhvr additive="base">
                                        <p:cTn id="125" dur="500" fill="hold"/>
                                        <p:tgtEl>
                                          <p:spTgt spid="33"/>
                                        </p:tgtEl>
                                        <p:attrNameLst>
                                          <p:attrName>ppt_x</p:attrName>
                                        </p:attrNameLst>
                                      </p:cBhvr>
                                      <p:tavLst>
                                        <p:tav tm="0">
                                          <p:val>
                                            <p:strVal val="#ppt_x"/>
                                          </p:val>
                                        </p:tav>
                                        <p:tav tm="100000">
                                          <p:val>
                                            <p:strVal val="#ppt_x"/>
                                          </p:val>
                                        </p:tav>
                                      </p:tavLst>
                                    </p:anim>
                                    <p:anim calcmode="lin" valueType="num">
                                      <p:cBhvr additive="base">
                                        <p:cTn id="12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5" presetClass="entr" presetSubtype="10" fill="hold" grpId="0" nodeType="click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checkerboard(across)">
                                      <p:cBhvr>
                                        <p:cTn id="131" dur="1000"/>
                                        <p:tgtEl>
                                          <p:spTgt spid="31"/>
                                        </p:tgtEl>
                                      </p:cBhvr>
                                    </p:animEffect>
                                  </p:childTnLst>
                                </p:cTn>
                              </p:par>
                            </p:childTnLst>
                          </p:cTn>
                        </p:par>
                      </p:childTnLst>
                    </p:cTn>
                  </p:par>
                  <p:par>
                    <p:cTn id="132" fill="hold">
                      <p:stCondLst>
                        <p:cond delay="indefinite"/>
                      </p:stCondLst>
                      <p:childTnLst>
                        <p:par>
                          <p:cTn id="133" fill="hold">
                            <p:stCondLst>
                              <p:cond delay="0"/>
                            </p:stCondLst>
                            <p:childTnLst>
                              <p:par>
                                <p:cTn id="134" presetID="8" presetClass="exit" presetSubtype="16" fill="hold" grpId="1" nodeType="clickEffect">
                                  <p:stCondLst>
                                    <p:cond delay="0"/>
                                  </p:stCondLst>
                                  <p:childTnLst>
                                    <p:animEffect transition="out" filter="diamond(in)">
                                      <p:cBhvr>
                                        <p:cTn id="135" dur="2000"/>
                                        <p:tgtEl>
                                          <p:spTgt spid="31"/>
                                        </p:tgtEl>
                                      </p:cBhvr>
                                    </p:animEffect>
                                    <p:set>
                                      <p:cBhvr>
                                        <p:cTn id="136" dur="1" fill="hold">
                                          <p:stCondLst>
                                            <p:cond delay="1999"/>
                                          </p:stCondLst>
                                        </p:cTn>
                                        <p:tgtEl>
                                          <p:spTgt spid="31"/>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2" presetClass="exit" presetSubtype="4" fill="hold" nodeType="clickEffect">
                                  <p:stCondLst>
                                    <p:cond delay="0"/>
                                  </p:stCondLst>
                                  <p:childTnLst>
                                    <p:anim calcmode="lin" valueType="num">
                                      <p:cBhvr additive="base">
                                        <p:cTn id="140" dur="500"/>
                                        <p:tgtEl>
                                          <p:spTgt spid="33"/>
                                        </p:tgtEl>
                                        <p:attrNameLst>
                                          <p:attrName>ppt_x</p:attrName>
                                        </p:attrNameLst>
                                      </p:cBhvr>
                                      <p:tavLst>
                                        <p:tav tm="0">
                                          <p:val>
                                            <p:strVal val="ppt_x"/>
                                          </p:val>
                                        </p:tav>
                                        <p:tav tm="100000">
                                          <p:val>
                                            <p:strVal val="ppt_x"/>
                                          </p:val>
                                        </p:tav>
                                      </p:tavLst>
                                    </p:anim>
                                    <p:anim calcmode="lin" valueType="num">
                                      <p:cBhvr additive="base">
                                        <p:cTn id="141" dur="500"/>
                                        <p:tgtEl>
                                          <p:spTgt spid="33"/>
                                        </p:tgtEl>
                                        <p:attrNameLst>
                                          <p:attrName>ppt_y</p:attrName>
                                        </p:attrNameLst>
                                      </p:cBhvr>
                                      <p:tavLst>
                                        <p:tav tm="0">
                                          <p:val>
                                            <p:strVal val="ppt_y"/>
                                          </p:val>
                                        </p:tav>
                                        <p:tav tm="100000">
                                          <p:val>
                                            <p:strVal val="1+ppt_h/2"/>
                                          </p:val>
                                        </p:tav>
                                      </p:tavLst>
                                    </p:anim>
                                    <p:set>
                                      <p:cBhvr>
                                        <p:cTn id="142" dur="1" fill="hold">
                                          <p:stCondLst>
                                            <p:cond delay="499"/>
                                          </p:stCondLst>
                                        </p:cTn>
                                        <p:tgtEl>
                                          <p:spTgt spid="33"/>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5" presetClass="entr" presetSubtype="10" fill="hold" grpId="0" nodeType="clickEffect">
                                  <p:stCondLst>
                                    <p:cond delay="0"/>
                                  </p:stCondLst>
                                  <p:childTnLst>
                                    <p:set>
                                      <p:cBhvr>
                                        <p:cTn id="146" dur="1" fill="hold">
                                          <p:stCondLst>
                                            <p:cond delay="0"/>
                                          </p:stCondLst>
                                        </p:cTn>
                                        <p:tgtEl>
                                          <p:spTgt spid="36"/>
                                        </p:tgtEl>
                                        <p:attrNameLst>
                                          <p:attrName>style.visibility</p:attrName>
                                        </p:attrNameLst>
                                      </p:cBhvr>
                                      <p:to>
                                        <p:strVal val="visible"/>
                                      </p:to>
                                    </p:set>
                                    <p:animEffect transition="in" filter="checkerboard(across)">
                                      <p:cBhvr>
                                        <p:cTn id="147" dur="1000"/>
                                        <p:tgtEl>
                                          <p:spTgt spid="36"/>
                                        </p:tgtEl>
                                      </p:cBhvr>
                                    </p:animEffect>
                                  </p:childTnLst>
                                </p:cTn>
                              </p:par>
                            </p:childTnLst>
                          </p:cTn>
                        </p:par>
                      </p:childTnLst>
                    </p:cTn>
                  </p:par>
                  <p:par>
                    <p:cTn id="148" fill="hold">
                      <p:stCondLst>
                        <p:cond delay="indefinite"/>
                      </p:stCondLst>
                      <p:childTnLst>
                        <p:par>
                          <p:cTn id="149" fill="hold">
                            <p:stCondLst>
                              <p:cond delay="0"/>
                            </p:stCondLst>
                            <p:childTnLst>
                              <p:par>
                                <p:cTn id="150" presetID="8" presetClass="exit" presetSubtype="16" fill="hold" grpId="1" nodeType="clickEffect">
                                  <p:stCondLst>
                                    <p:cond delay="0"/>
                                  </p:stCondLst>
                                  <p:childTnLst>
                                    <p:animEffect transition="out" filter="diamond(in)">
                                      <p:cBhvr>
                                        <p:cTn id="151" dur="2000"/>
                                        <p:tgtEl>
                                          <p:spTgt spid="36"/>
                                        </p:tgtEl>
                                      </p:cBhvr>
                                    </p:animEffect>
                                    <p:set>
                                      <p:cBhvr>
                                        <p:cTn id="152" dur="1" fill="hold">
                                          <p:stCondLst>
                                            <p:cond delay="1999"/>
                                          </p:stCondLst>
                                        </p:cTn>
                                        <p:tgtEl>
                                          <p:spTgt spid="36"/>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5" presetClass="entr" presetSubtype="10" fill="hold" grpId="0" nodeType="click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checkerboard(across)">
                                      <p:cBhvr>
                                        <p:cTn id="157" dur="1000"/>
                                        <p:tgtEl>
                                          <p:spTgt spid="37"/>
                                        </p:tgtEl>
                                      </p:cBhvr>
                                    </p:animEffect>
                                  </p:childTnLst>
                                </p:cTn>
                              </p:par>
                            </p:childTnLst>
                          </p:cTn>
                        </p:par>
                      </p:childTnLst>
                    </p:cTn>
                  </p:par>
                  <p:par>
                    <p:cTn id="158" fill="hold">
                      <p:stCondLst>
                        <p:cond delay="indefinite"/>
                      </p:stCondLst>
                      <p:childTnLst>
                        <p:par>
                          <p:cTn id="159" fill="hold">
                            <p:stCondLst>
                              <p:cond delay="0"/>
                            </p:stCondLst>
                            <p:childTnLst>
                              <p:par>
                                <p:cTn id="160" presetID="8" presetClass="exit" presetSubtype="16" fill="hold" grpId="1" nodeType="clickEffect">
                                  <p:stCondLst>
                                    <p:cond delay="0"/>
                                  </p:stCondLst>
                                  <p:childTnLst>
                                    <p:animEffect transition="out" filter="diamond(in)">
                                      <p:cBhvr>
                                        <p:cTn id="161" dur="2000"/>
                                        <p:tgtEl>
                                          <p:spTgt spid="37"/>
                                        </p:tgtEl>
                                      </p:cBhvr>
                                    </p:animEffect>
                                    <p:set>
                                      <p:cBhvr>
                                        <p:cTn id="162" dur="1" fill="hold">
                                          <p:stCondLst>
                                            <p:cond delay="1999"/>
                                          </p:stCondLst>
                                        </p:cTn>
                                        <p:tgtEl>
                                          <p:spTgt spid="37"/>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5" presetClass="entr" presetSubtype="10" fill="hold" grpId="0" nodeType="clickEffect">
                                  <p:stCondLst>
                                    <p:cond delay="0"/>
                                  </p:stCondLst>
                                  <p:childTnLst>
                                    <p:set>
                                      <p:cBhvr>
                                        <p:cTn id="166" dur="1" fill="hold">
                                          <p:stCondLst>
                                            <p:cond delay="0"/>
                                          </p:stCondLst>
                                        </p:cTn>
                                        <p:tgtEl>
                                          <p:spTgt spid="38"/>
                                        </p:tgtEl>
                                        <p:attrNameLst>
                                          <p:attrName>style.visibility</p:attrName>
                                        </p:attrNameLst>
                                      </p:cBhvr>
                                      <p:to>
                                        <p:strVal val="visible"/>
                                      </p:to>
                                    </p:set>
                                    <p:animEffect transition="in" filter="checkerboard(across)">
                                      <p:cBhvr>
                                        <p:cTn id="167" dur="1000"/>
                                        <p:tgtEl>
                                          <p:spTgt spid="38"/>
                                        </p:tgtEl>
                                      </p:cBhvr>
                                    </p:animEffect>
                                  </p:childTnLst>
                                </p:cTn>
                              </p:par>
                            </p:childTnLst>
                          </p:cTn>
                        </p:par>
                      </p:childTnLst>
                    </p:cTn>
                  </p:par>
                  <p:par>
                    <p:cTn id="168" fill="hold">
                      <p:stCondLst>
                        <p:cond delay="indefinite"/>
                      </p:stCondLst>
                      <p:childTnLst>
                        <p:par>
                          <p:cTn id="169" fill="hold">
                            <p:stCondLst>
                              <p:cond delay="0"/>
                            </p:stCondLst>
                            <p:childTnLst>
                              <p:par>
                                <p:cTn id="170" presetID="8" presetClass="exit" presetSubtype="16" fill="hold" grpId="1" nodeType="clickEffect">
                                  <p:stCondLst>
                                    <p:cond delay="0"/>
                                  </p:stCondLst>
                                  <p:childTnLst>
                                    <p:animEffect transition="out" filter="diamond(in)">
                                      <p:cBhvr>
                                        <p:cTn id="171" dur="2000"/>
                                        <p:tgtEl>
                                          <p:spTgt spid="38"/>
                                        </p:tgtEl>
                                      </p:cBhvr>
                                    </p:animEffect>
                                    <p:set>
                                      <p:cBhvr>
                                        <p:cTn id="172" dur="1" fill="hold">
                                          <p:stCondLst>
                                            <p:cond delay="1999"/>
                                          </p:stCondLst>
                                        </p:cTn>
                                        <p:tgtEl>
                                          <p:spTgt spid="38"/>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2" presetClass="entr" presetSubtype="4" fill="hold" nodeType="clickEffect">
                                  <p:stCondLst>
                                    <p:cond delay="0"/>
                                  </p:stCondLst>
                                  <p:childTnLst>
                                    <p:set>
                                      <p:cBhvr>
                                        <p:cTn id="176" dur="1" fill="hold">
                                          <p:stCondLst>
                                            <p:cond delay="0"/>
                                          </p:stCondLst>
                                        </p:cTn>
                                        <p:tgtEl>
                                          <p:spTgt spid="41"/>
                                        </p:tgtEl>
                                        <p:attrNameLst>
                                          <p:attrName>style.visibility</p:attrName>
                                        </p:attrNameLst>
                                      </p:cBhvr>
                                      <p:to>
                                        <p:strVal val="visible"/>
                                      </p:to>
                                    </p:set>
                                    <p:anim calcmode="lin" valueType="num">
                                      <p:cBhvr additive="base">
                                        <p:cTn id="177" dur="1000" fill="hold"/>
                                        <p:tgtEl>
                                          <p:spTgt spid="41"/>
                                        </p:tgtEl>
                                        <p:attrNameLst>
                                          <p:attrName>ppt_x</p:attrName>
                                        </p:attrNameLst>
                                      </p:cBhvr>
                                      <p:tavLst>
                                        <p:tav tm="0">
                                          <p:val>
                                            <p:strVal val="#ppt_x"/>
                                          </p:val>
                                        </p:tav>
                                        <p:tav tm="100000">
                                          <p:val>
                                            <p:strVal val="#ppt_x"/>
                                          </p:val>
                                        </p:tav>
                                      </p:tavLst>
                                    </p:anim>
                                    <p:anim calcmode="lin" valueType="num">
                                      <p:cBhvr additive="base">
                                        <p:cTn id="178"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5" presetClass="entr" presetSubtype="10" fill="hold" grpId="0" nodeType="clickEffect">
                                  <p:stCondLst>
                                    <p:cond delay="0"/>
                                  </p:stCondLst>
                                  <p:childTnLst>
                                    <p:set>
                                      <p:cBhvr>
                                        <p:cTn id="182" dur="1" fill="hold">
                                          <p:stCondLst>
                                            <p:cond delay="0"/>
                                          </p:stCondLst>
                                        </p:cTn>
                                        <p:tgtEl>
                                          <p:spTgt spid="39"/>
                                        </p:tgtEl>
                                        <p:attrNameLst>
                                          <p:attrName>style.visibility</p:attrName>
                                        </p:attrNameLst>
                                      </p:cBhvr>
                                      <p:to>
                                        <p:strVal val="visible"/>
                                      </p:to>
                                    </p:set>
                                    <p:animEffect transition="in" filter="checkerboard(across)">
                                      <p:cBhvr>
                                        <p:cTn id="183" dur="1000"/>
                                        <p:tgtEl>
                                          <p:spTgt spid="39"/>
                                        </p:tgtEl>
                                      </p:cBhvr>
                                    </p:animEffect>
                                  </p:childTnLst>
                                </p:cTn>
                              </p:par>
                            </p:childTnLst>
                          </p:cTn>
                        </p:par>
                      </p:childTnLst>
                    </p:cTn>
                  </p:par>
                  <p:par>
                    <p:cTn id="184" fill="hold">
                      <p:stCondLst>
                        <p:cond delay="indefinite"/>
                      </p:stCondLst>
                      <p:childTnLst>
                        <p:par>
                          <p:cTn id="185" fill="hold">
                            <p:stCondLst>
                              <p:cond delay="0"/>
                            </p:stCondLst>
                            <p:childTnLst>
                              <p:par>
                                <p:cTn id="186" presetID="8" presetClass="exit" presetSubtype="16" fill="hold" grpId="1" nodeType="clickEffect">
                                  <p:stCondLst>
                                    <p:cond delay="0"/>
                                  </p:stCondLst>
                                  <p:childTnLst>
                                    <p:animEffect transition="out" filter="diamond(in)">
                                      <p:cBhvr>
                                        <p:cTn id="187" dur="2000"/>
                                        <p:tgtEl>
                                          <p:spTgt spid="39"/>
                                        </p:tgtEl>
                                      </p:cBhvr>
                                    </p:animEffect>
                                    <p:set>
                                      <p:cBhvr>
                                        <p:cTn id="188" dur="1" fill="hold">
                                          <p:stCondLst>
                                            <p:cond delay="1999"/>
                                          </p:stCondLst>
                                        </p:cTn>
                                        <p:tgtEl>
                                          <p:spTgt spid="39"/>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2" presetClass="exit" presetSubtype="4" fill="hold" nodeType="clickEffect">
                                  <p:stCondLst>
                                    <p:cond delay="0"/>
                                  </p:stCondLst>
                                  <p:childTnLst>
                                    <p:anim calcmode="lin" valueType="num">
                                      <p:cBhvr additive="base">
                                        <p:cTn id="192" dur="500"/>
                                        <p:tgtEl>
                                          <p:spTgt spid="41"/>
                                        </p:tgtEl>
                                        <p:attrNameLst>
                                          <p:attrName>ppt_x</p:attrName>
                                        </p:attrNameLst>
                                      </p:cBhvr>
                                      <p:tavLst>
                                        <p:tav tm="0">
                                          <p:val>
                                            <p:strVal val="ppt_x"/>
                                          </p:val>
                                        </p:tav>
                                        <p:tav tm="100000">
                                          <p:val>
                                            <p:strVal val="ppt_x"/>
                                          </p:val>
                                        </p:tav>
                                      </p:tavLst>
                                    </p:anim>
                                    <p:anim calcmode="lin" valueType="num">
                                      <p:cBhvr additive="base">
                                        <p:cTn id="193" dur="500"/>
                                        <p:tgtEl>
                                          <p:spTgt spid="41"/>
                                        </p:tgtEl>
                                        <p:attrNameLst>
                                          <p:attrName>ppt_y</p:attrName>
                                        </p:attrNameLst>
                                      </p:cBhvr>
                                      <p:tavLst>
                                        <p:tav tm="0">
                                          <p:val>
                                            <p:strVal val="ppt_y"/>
                                          </p:val>
                                        </p:tav>
                                        <p:tav tm="100000">
                                          <p:val>
                                            <p:strVal val="1+ppt_h/2"/>
                                          </p:val>
                                        </p:tav>
                                      </p:tavLst>
                                    </p:anim>
                                    <p:set>
                                      <p:cBhvr>
                                        <p:cTn id="194" dur="1" fill="hold">
                                          <p:stCondLst>
                                            <p:cond delay="499"/>
                                          </p:stCondLst>
                                        </p:cTn>
                                        <p:tgtEl>
                                          <p:spTgt spid="41"/>
                                        </p:tgtEl>
                                        <p:attrNameLst>
                                          <p:attrName>style.visibility</p:attrName>
                                        </p:attrNameLst>
                                      </p:cBhvr>
                                      <p:to>
                                        <p:strVal val="hidden"/>
                                      </p:to>
                                    </p:set>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nodeType="clickEffect">
                                  <p:stCondLst>
                                    <p:cond delay="0"/>
                                  </p:stCondLst>
                                  <p:childTnLst>
                                    <p:set>
                                      <p:cBhvr>
                                        <p:cTn id="198" dur="1" fill="hold">
                                          <p:stCondLst>
                                            <p:cond delay="0"/>
                                          </p:stCondLst>
                                        </p:cTn>
                                        <p:tgtEl>
                                          <p:spTgt spid="46"/>
                                        </p:tgtEl>
                                        <p:attrNameLst>
                                          <p:attrName>style.visibility</p:attrName>
                                        </p:attrNameLst>
                                      </p:cBhvr>
                                      <p:to>
                                        <p:strVal val="visible"/>
                                      </p:to>
                                    </p:set>
                                    <p:anim calcmode="lin" valueType="num">
                                      <p:cBhvr additive="base">
                                        <p:cTn id="199" dur="500" fill="hold"/>
                                        <p:tgtEl>
                                          <p:spTgt spid="46"/>
                                        </p:tgtEl>
                                        <p:attrNameLst>
                                          <p:attrName>ppt_x</p:attrName>
                                        </p:attrNameLst>
                                      </p:cBhvr>
                                      <p:tavLst>
                                        <p:tav tm="0">
                                          <p:val>
                                            <p:strVal val="#ppt_x"/>
                                          </p:val>
                                        </p:tav>
                                        <p:tav tm="100000">
                                          <p:val>
                                            <p:strVal val="#ppt_x"/>
                                          </p:val>
                                        </p:tav>
                                      </p:tavLst>
                                    </p:anim>
                                    <p:anim calcmode="lin" valueType="num">
                                      <p:cBhvr additive="base">
                                        <p:cTn id="20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5" presetClass="entr" presetSubtype="10" fill="hold" nodeType="clickEffect">
                                  <p:stCondLst>
                                    <p:cond delay="0"/>
                                  </p:stCondLst>
                                  <p:childTnLst>
                                    <p:set>
                                      <p:cBhvr>
                                        <p:cTn id="204" dur="1" fill="hold">
                                          <p:stCondLst>
                                            <p:cond delay="0"/>
                                          </p:stCondLst>
                                        </p:cTn>
                                        <p:tgtEl>
                                          <p:spTgt spid="42">
                                            <p:txEl>
                                              <p:pRg st="0" end="0"/>
                                            </p:txEl>
                                          </p:spTgt>
                                        </p:tgtEl>
                                        <p:attrNameLst>
                                          <p:attrName>style.visibility</p:attrName>
                                        </p:attrNameLst>
                                      </p:cBhvr>
                                      <p:to>
                                        <p:strVal val="visible"/>
                                      </p:to>
                                    </p:set>
                                    <p:animEffect transition="in" filter="checkerboard(across)">
                                      <p:cBhvr>
                                        <p:cTn id="205" dur="1000"/>
                                        <p:tgtEl>
                                          <p:spTgt spid="42">
                                            <p:txEl>
                                              <p:pRg st="0" end="0"/>
                                            </p:txEl>
                                          </p:spTgt>
                                        </p:tgtEl>
                                      </p:cBhvr>
                                    </p:animEffect>
                                  </p:childTnLst>
                                </p:cTn>
                              </p:par>
                            </p:childTnLst>
                          </p:cTn>
                        </p:par>
                      </p:childTnLst>
                    </p:cTn>
                  </p:par>
                  <p:par>
                    <p:cTn id="206" fill="hold">
                      <p:stCondLst>
                        <p:cond delay="indefinite"/>
                      </p:stCondLst>
                      <p:childTnLst>
                        <p:par>
                          <p:cTn id="207" fill="hold">
                            <p:stCondLst>
                              <p:cond delay="0"/>
                            </p:stCondLst>
                            <p:childTnLst>
                              <p:par>
                                <p:cTn id="208" presetID="8" presetClass="exit" presetSubtype="16" fill="hold" nodeType="clickEffect">
                                  <p:stCondLst>
                                    <p:cond delay="0"/>
                                  </p:stCondLst>
                                  <p:childTnLst>
                                    <p:animEffect transition="out" filter="diamond(in)">
                                      <p:cBhvr>
                                        <p:cTn id="209" dur="2000"/>
                                        <p:tgtEl>
                                          <p:spTgt spid="42">
                                            <p:txEl>
                                              <p:pRg st="0" end="0"/>
                                            </p:txEl>
                                          </p:spTgt>
                                        </p:tgtEl>
                                      </p:cBhvr>
                                    </p:animEffect>
                                    <p:set>
                                      <p:cBhvr>
                                        <p:cTn id="210" dur="1" fill="hold">
                                          <p:stCondLst>
                                            <p:cond delay="1999"/>
                                          </p:stCondLst>
                                        </p:cTn>
                                        <p:tgtEl>
                                          <p:spTgt spid="42">
                                            <p:txEl>
                                              <p:pRg st="0" end="0"/>
                                            </p:txEl>
                                          </p:spTgt>
                                        </p:tgtEl>
                                        <p:attrNameLst>
                                          <p:attrName>style.visibility</p:attrName>
                                        </p:attrNameLst>
                                      </p:cBhvr>
                                      <p:to>
                                        <p:strVal val="hidden"/>
                                      </p:to>
                                    </p:set>
                                  </p:childTnLst>
                                </p:cTn>
                              </p:par>
                            </p:childTnLst>
                          </p:cTn>
                        </p:par>
                      </p:childTnLst>
                    </p:cTn>
                  </p:par>
                  <p:par>
                    <p:cTn id="211" fill="hold">
                      <p:stCondLst>
                        <p:cond delay="indefinite"/>
                      </p:stCondLst>
                      <p:childTnLst>
                        <p:par>
                          <p:cTn id="212" fill="hold">
                            <p:stCondLst>
                              <p:cond delay="0"/>
                            </p:stCondLst>
                            <p:childTnLst>
                              <p:par>
                                <p:cTn id="213" presetID="2" presetClass="exit" presetSubtype="4" fill="hold" nodeType="clickEffect">
                                  <p:stCondLst>
                                    <p:cond delay="0"/>
                                  </p:stCondLst>
                                  <p:childTnLst>
                                    <p:anim calcmode="lin" valueType="num">
                                      <p:cBhvr additive="base">
                                        <p:cTn id="214" dur="500"/>
                                        <p:tgtEl>
                                          <p:spTgt spid="46"/>
                                        </p:tgtEl>
                                        <p:attrNameLst>
                                          <p:attrName>ppt_x</p:attrName>
                                        </p:attrNameLst>
                                      </p:cBhvr>
                                      <p:tavLst>
                                        <p:tav tm="0">
                                          <p:val>
                                            <p:strVal val="ppt_x"/>
                                          </p:val>
                                        </p:tav>
                                        <p:tav tm="100000">
                                          <p:val>
                                            <p:strVal val="ppt_x"/>
                                          </p:val>
                                        </p:tav>
                                      </p:tavLst>
                                    </p:anim>
                                    <p:anim calcmode="lin" valueType="num">
                                      <p:cBhvr additive="base">
                                        <p:cTn id="215" dur="500"/>
                                        <p:tgtEl>
                                          <p:spTgt spid="46"/>
                                        </p:tgtEl>
                                        <p:attrNameLst>
                                          <p:attrName>ppt_y</p:attrName>
                                        </p:attrNameLst>
                                      </p:cBhvr>
                                      <p:tavLst>
                                        <p:tav tm="0">
                                          <p:val>
                                            <p:strVal val="ppt_y"/>
                                          </p:val>
                                        </p:tav>
                                        <p:tav tm="100000">
                                          <p:val>
                                            <p:strVal val="1+ppt_h/2"/>
                                          </p:val>
                                        </p:tav>
                                      </p:tavLst>
                                    </p:anim>
                                    <p:set>
                                      <p:cBhvr>
                                        <p:cTn id="216" dur="1" fill="hold">
                                          <p:stCondLst>
                                            <p:cond delay="499"/>
                                          </p:stCondLst>
                                        </p:cTn>
                                        <p:tgtEl>
                                          <p:spTgt spid="46"/>
                                        </p:tgtEl>
                                        <p:attrNameLst>
                                          <p:attrName>style.visibility</p:attrName>
                                        </p:attrNameLst>
                                      </p:cBhvr>
                                      <p:to>
                                        <p:strVal val="hidden"/>
                                      </p:to>
                                    </p:set>
                                  </p:childTnLst>
                                </p:cTn>
                              </p:par>
                            </p:childTnLst>
                          </p:cTn>
                        </p:par>
                      </p:childTnLst>
                    </p:cTn>
                  </p:par>
                  <p:par>
                    <p:cTn id="217" fill="hold">
                      <p:stCondLst>
                        <p:cond delay="indefinite"/>
                      </p:stCondLst>
                      <p:childTnLst>
                        <p:par>
                          <p:cTn id="218" fill="hold">
                            <p:stCondLst>
                              <p:cond delay="0"/>
                            </p:stCondLst>
                            <p:childTnLst>
                              <p:par>
                                <p:cTn id="219" presetID="5" presetClass="entr" presetSubtype="10" fill="hold" nodeType="clickEffect">
                                  <p:stCondLst>
                                    <p:cond delay="0"/>
                                  </p:stCondLst>
                                  <p:childTnLst>
                                    <p:set>
                                      <p:cBhvr>
                                        <p:cTn id="220" dur="1" fill="hold">
                                          <p:stCondLst>
                                            <p:cond delay="0"/>
                                          </p:stCondLst>
                                        </p:cTn>
                                        <p:tgtEl>
                                          <p:spTgt spid="27">
                                            <p:txEl>
                                              <p:pRg st="0" end="0"/>
                                            </p:txEl>
                                          </p:spTgt>
                                        </p:tgtEl>
                                        <p:attrNameLst>
                                          <p:attrName>style.visibility</p:attrName>
                                        </p:attrNameLst>
                                      </p:cBhvr>
                                      <p:to>
                                        <p:strVal val="visible"/>
                                      </p:to>
                                    </p:set>
                                    <p:animEffect transition="in" filter="checkerboard(across)">
                                      <p:cBhvr>
                                        <p:cTn id="221" dur="1000"/>
                                        <p:tgtEl>
                                          <p:spTgt spid="27">
                                            <p:txEl>
                                              <p:pRg st="0" end="0"/>
                                            </p:txEl>
                                          </p:spTgt>
                                        </p:tgtEl>
                                      </p:cBhvr>
                                    </p:animEffect>
                                  </p:childTnLst>
                                </p:cTn>
                              </p:par>
                            </p:childTnLst>
                          </p:cTn>
                        </p:par>
                      </p:childTnLst>
                    </p:cTn>
                  </p:par>
                  <p:par>
                    <p:cTn id="222" fill="hold">
                      <p:stCondLst>
                        <p:cond delay="indefinite"/>
                      </p:stCondLst>
                      <p:childTnLst>
                        <p:par>
                          <p:cTn id="223" fill="hold">
                            <p:stCondLst>
                              <p:cond delay="0"/>
                            </p:stCondLst>
                            <p:childTnLst>
                              <p:par>
                                <p:cTn id="224" presetID="8" presetClass="exit" presetSubtype="16" fill="hold" nodeType="clickEffect">
                                  <p:stCondLst>
                                    <p:cond delay="0"/>
                                  </p:stCondLst>
                                  <p:childTnLst>
                                    <p:animEffect transition="out" filter="diamond(in)">
                                      <p:cBhvr>
                                        <p:cTn id="225" dur="2000"/>
                                        <p:tgtEl>
                                          <p:spTgt spid="27">
                                            <p:txEl>
                                              <p:pRg st="0" end="0"/>
                                            </p:txEl>
                                          </p:spTgt>
                                        </p:tgtEl>
                                      </p:cBhvr>
                                    </p:animEffect>
                                    <p:set>
                                      <p:cBhvr>
                                        <p:cTn id="226" dur="1" fill="hold">
                                          <p:stCondLst>
                                            <p:cond delay="1999"/>
                                          </p:stCondLst>
                                        </p:cTn>
                                        <p:tgtEl>
                                          <p:spTgt spid="27">
                                            <p:txEl>
                                              <p:pRg st="0" end="0"/>
                                            </p:txEl>
                                          </p:spTgt>
                                        </p:tgtEl>
                                        <p:attrNameLst>
                                          <p:attrName>style.visibility</p:attrName>
                                        </p:attrNameLst>
                                      </p:cBhvr>
                                      <p:to>
                                        <p:strVal val="hidden"/>
                                      </p:to>
                                    </p:set>
                                  </p:childTnLst>
                                </p:cTn>
                              </p:par>
                            </p:childTnLst>
                          </p:cTn>
                        </p:par>
                      </p:childTnLst>
                    </p:cTn>
                  </p:par>
                  <p:par>
                    <p:cTn id="227" fill="hold">
                      <p:stCondLst>
                        <p:cond delay="indefinite"/>
                      </p:stCondLst>
                      <p:childTnLst>
                        <p:par>
                          <p:cTn id="228" fill="hold">
                            <p:stCondLst>
                              <p:cond delay="0"/>
                            </p:stCondLst>
                            <p:childTnLst>
                              <p:par>
                                <p:cTn id="229" presetID="5" presetClass="entr" presetSubtype="10" fill="hold" nodeType="clickEffect">
                                  <p:stCondLst>
                                    <p:cond delay="0"/>
                                  </p:stCondLst>
                                  <p:childTnLst>
                                    <p:set>
                                      <p:cBhvr>
                                        <p:cTn id="230" dur="1" fill="hold">
                                          <p:stCondLst>
                                            <p:cond delay="0"/>
                                          </p:stCondLst>
                                        </p:cTn>
                                        <p:tgtEl>
                                          <p:spTgt spid="29">
                                            <p:txEl>
                                              <p:pRg st="0" end="0"/>
                                            </p:txEl>
                                          </p:spTgt>
                                        </p:tgtEl>
                                        <p:attrNameLst>
                                          <p:attrName>style.visibility</p:attrName>
                                        </p:attrNameLst>
                                      </p:cBhvr>
                                      <p:to>
                                        <p:strVal val="visible"/>
                                      </p:to>
                                    </p:set>
                                    <p:animEffect transition="in" filter="checkerboard(across)">
                                      <p:cBhvr>
                                        <p:cTn id="231" dur="1000"/>
                                        <p:tgtEl>
                                          <p:spTgt spid="29">
                                            <p:txEl>
                                              <p:pRg st="0" end="0"/>
                                            </p:txEl>
                                          </p:spTgt>
                                        </p:tgtEl>
                                      </p:cBhvr>
                                    </p:animEffect>
                                  </p:childTnLst>
                                </p:cTn>
                              </p:par>
                            </p:childTnLst>
                          </p:cTn>
                        </p:par>
                      </p:childTnLst>
                    </p:cTn>
                  </p:par>
                  <p:par>
                    <p:cTn id="232" fill="hold">
                      <p:stCondLst>
                        <p:cond delay="indefinite"/>
                      </p:stCondLst>
                      <p:childTnLst>
                        <p:par>
                          <p:cTn id="233" fill="hold">
                            <p:stCondLst>
                              <p:cond delay="0"/>
                            </p:stCondLst>
                            <p:childTnLst>
                              <p:par>
                                <p:cTn id="234" presetID="8" presetClass="exit" presetSubtype="16" fill="hold" nodeType="clickEffect">
                                  <p:stCondLst>
                                    <p:cond delay="0"/>
                                  </p:stCondLst>
                                  <p:childTnLst>
                                    <p:animEffect transition="out" filter="diamond(in)">
                                      <p:cBhvr>
                                        <p:cTn id="235" dur="2000"/>
                                        <p:tgtEl>
                                          <p:spTgt spid="29">
                                            <p:txEl>
                                              <p:pRg st="0" end="0"/>
                                            </p:txEl>
                                          </p:spTgt>
                                        </p:tgtEl>
                                      </p:cBhvr>
                                    </p:animEffect>
                                    <p:set>
                                      <p:cBhvr>
                                        <p:cTn id="236" dur="1" fill="hold">
                                          <p:stCondLst>
                                            <p:cond delay="1999"/>
                                          </p:stCondLst>
                                        </p:cTn>
                                        <p:tgtEl>
                                          <p:spTgt spid="29">
                                            <p:txEl>
                                              <p:pRg st="0" end="0"/>
                                            </p:txEl>
                                          </p:spTgt>
                                        </p:tgtEl>
                                        <p:attrNameLst>
                                          <p:attrName>style.visibility</p:attrName>
                                        </p:attrNameLst>
                                      </p:cBhvr>
                                      <p:to>
                                        <p:strVal val="hidden"/>
                                      </p:to>
                                    </p:set>
                                  </p:childTnLst>
                                </p:cTn>
                              </p:par>
                            </p:childTnLst>
                          </p:cTn>
                        </p:par>
                      </p:childTnLst>
                    </p:cTn>
                  </p:par>
                  <p:par>
                    <p:cTn id="237" fill="hold">
                      <p:stCondLst>
                        <p:cond delay="indefinite"/>
                      </p:stCondLst>
                      <p:childTnLst>
                        <p:par>
                          <p:cTn id="238" fill="hold">
                            <p:stCondLst>
                              <p:cond delay="0"/>
                            </p:stCondLst>
                            <p:childTnLst>
                              <p:par>
                                <p:cTn id="239" presetID="5" presetClass="entr" presetSubtype="10" fill="hold" nodeType="clickEffect">
                                  <p:stCondLst>
                                    <p:cond delay="0"/>
                                  </p:stCondLst>
                                  <p:childTnLst>
                                    <p:set>
                                      <p:cBhvr>
                                        <p:cTn id="240" dur="1" fill="hold">
                                          <p:stCondLst>
                                            <p:cond delay="0"/>
                                          </p:stCondLst>
                                        </p:cTn>
                                        <p:tgtEl>
                                          <p:spTgt spid="32">
                                            <p:txEl>
                                              <p:pRg st="0" end="0"/>
                                            </p:txEl>
                                          </p:spTgt>
                                        </p:tgtEl>
                                        <p:attrNameLst>
                                          <p:attrName>style.visibility</p:attrName>
                                        </p:attrNameLst>
                                      </p:cBhvr>
                                      <p:to>
                                        <p:strVal val="visible"/>
                                      </p:to>
                                    </p:set>
                                    <p:animEffect transition="in" filter="checkerboard(across)">
                                      <p:cBhvr>
                                        <p:cTn id="241" dur="1000"/>
                                        <p:tgtEl>
                                          <p:spTgt spid="32">
                                            <p:txEl>
                                              <p:pRg st="0" end="0"/>
                                            </p:txEl>
                                          </p:spTgt>
                                        </p:tgtEl>
                                      </p:cBhvr>
                                    </p:animEffect>
                                  </p:childTnLst>
                                </p:cTn>
                              </p:par>
                            </p:childTnLst>
                          </p:cTn>
                        </p:par>
                      </p:childTnLst>
                    </p:cTn>
                  </p:par>
                  <p:par>
                    <p:cTn id="242" fill="hold">
                      <p:stCondLst>
                        <p:cond delay="indefinite"/>
                      </p:stCondLst>
                      <p:childTnLst>
                        <p:par>
                          <p:cTn id="243" fill="hold">
                            <p:stCondLst>
                              <p:cond delay="0"/>
                            </p:stCondLst>
                            <p:childTnLst>
                              <p:par>
                                <p:cTn id="244" presetID="8" presetClass="exit" presetSubtype="16" fill="hold" nodeType="clickEffect">
                                  <p:stCondLst>
                                    <p:cond delay="0"/>
                                  </p:stCondLst>
                                  <p:childTnLst>
                                    <p:animEffect transition="out" filter="diamond(in)">
                                      <p:cBhvr>
                                        <p:cTn id="245" dur="2000"/>
                                        <p:tgtEl>
                                          <p:spTgt spid="32">
                                            <p:txEl>
                                              <p:pRg st="0" end="0"/>
                                            </p:txEl>
                                          </p:spTgt>
                                        </p:tgtEl>
                                      </p:cBhvr>
                                    </p:animEffect>
                                    <p:set>
                                      <p:cBhvr>
                                        <p:cTn id="246" dur="1" fill="hold">
                                          <p:stCondLst>
                                            <p:cond delay="1999"/>
                                          </p:stCondLst>
                                        </p:cTn>
                                        <p:tgtEl>
                                          <p:spTgt spid="32">
                                            <p:txEl>
                                              <p:pRg st="0" end="0"/>
                                            </p:txEl>
                                          </p:spTgt>
                                        </p:tgtEl>
                                        <p:attrNameLst>
                                          <p:attrName>style.visibility</p:attrName>
                                        </p:attrNameLst>
                                      </p:cBhvr>
                                      <p:to>
                                        <p:strVal val="hidden"/>
                                      </p:to>
                                    </p:set>
                                  </p:childTnLst>
                                </p:cTn>
                              </p:par>
                            </p:childTnLst>
                          </p:cTn>
                        </p:par>
                      </p:childTnLst>
                    </p:cTn>
                  </p:par>
                  <p:par>
                    <p:cTn id="247" fill="hold">
                      <p:stCondLst>
                        <p:cond delay="indefinite"/>
                      </p:stCondLst>
                      <p:childTnLst>
                        <p:par>
                          <p:cTn id="248" fill="hold">
                            <p:stCondLst>
                              <p:cond delay="0"/>
                            </p:stCondLst>
                            <p:childTnLst>
                              <p:par>
                                <p:cTn id="249" presetID="2" presetClass="entr" presetSubtype="4" fill="hold" nodeType="clickEffect">
                                  <p:stCondLst>
                                    <p:cond delay="0"/>
                                  </p:stCondLst>
                                  <p:childTnLst>
                                    <p:set>
                                      <p:cBhvr>
                                        <p:cTn id="250" dur="1" fill="hold">
                                          <p:stCondLst>
                                            <p:cond delay="0"/>
                                          </p:stCondLst>
                                        </p:cTn>
                                        <p:tgtEl>
                                          <p:spTgt spid="40"/>
                                        </p:tgtEl>
                                        <p:attrNameLst>
                                          <p:attrName>style.visibility</p:attrName>
                                        </p:attrNameLst>
                                      </p:cBhvr>
                                      <p:to>
                                        <p:strVal val="visible"/>
                                      </p:to>
                                    </p:set>
                                    <p:anim calcmode="lin" valueType="num">
                                      <p:cBhvr additive="base">
                                        <p:cTn id="251" dur="500" fill="hold"/>
                                        <p:tgtEl>
                                          <p:spTgt spid="40"/>
                                        </p:tgtEl>
                                        <p:attrNameLst>
                                          <p:attrName>ppt_x</p:attrName>
                                        </p:attrNameLst>
                                      </p:cBhvr>
                                      <p:tavLst>
                                        <p:tav tm="0">
                                          <p:val>
                                            <p:strVal val="#ppt_x"/>
                                          </p:val>
                                        </p:tav>
                                        <p:tav tm="100000">
                                          <p:val>
                                            <p:strVal val="#ppt_x"/>
                                          </p:val>
                                        </p:tav>
                                      </p:tavLst>
                                    </p:anim>
                                    <p:anim calcmode="lin" valueType="num">
                                      <p:cBhvr additive="base">
                                        <p:cTn id="25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53" fill="hold">
                      <p:stCondLst>
                        <p:cond delay="indefinite"/>
                      </p:stCondLst>
                      <p:childTnLst>
                        <p:par>
                          <p:cTn id="254" fill="hold">
                            <p:stCondLst>
                              <p:cond delay="0"/>
                            </p:stCondLst>
                            <p:childTnLst>
                              <p:par>
                                <p:cTn id="255" presetID="5" presetClass="entr" presetSubtype="10" fill="hold" grpId="0" nodeType="clickEffect">
                                  <p:stCondLst>
                                    <p:cond delay="0"/>
                                  </p:stCondLst>
                                  <p:childTnLst>
                                    <p:set>
                                      <p:cBhvr>
                                        <p:cTn id="256" dur="1" fill="hold">
                                          <p:stCondLst>
                                            <p:cond delay="0"/>
                                          </p:stCondLst>
                                        </p:cTn>
                                        <p:tgtEl>
                                          <p:spTgt spid="34"/>
                                        </p:tgtEl>
                                        <p:attrNameLst>
                                          <p:attrName>style.visibility</p:attrName>
                                        </p:attrNameLst>
                                      </p:cBhvr>
                                      <p:to>
                                        <p:strVal val="visible"/>
                                      </p:to>
                                    </p:set>
                                    <p:animEffect transition="in" filter="checkerboard(across)">
                                      <p:cBhvr>
                                        <p:cTn id="257" dur="1000"/>
                                        <p:tgtEl>
                                          <p:spTgt spid="34"/>
                                        </p:tgtEl>
                                      </p:cBhvr>
                                    </p:animEffect>
                                  </p:childTnLst>
                                </p:cTn>
                              </p:par>
                            </p:childTnLst>
                          </p:cTn>
                        </p:par>
                      </p:childTnLst>
                    </p:cTn>
                  </p:par>
                  <p:par>
                    <p:cTn id="258" fill="hold">
                      <p:stCondLst>
                        <p:cond delay="indefinite"/>
                      </p:stCondLst>
                      <p:childTnLst>
                        <p:par>
                          <p:cTn id="259" fill="hold">
                            <p:stCondLst>
                              <p:cond delay="0"/>
                            </p:stCondLst>
                            <p:childTnLst>
                              <p:par>
                                <p:cTn id="260" presetID="8" presetClass="exit" presetSubtype="16" fill="hold" grpId="1" nodeType="clickEffect">
                                  <p:stCondLst>
                                    <p:cond delay="0"/>
                                  </p:stCondLst>
                                  <p:childTnLst>
                                    <p:animEffect transition="out" filter="diamond(in)">
                                      <p:cBhvr>
                                        <p:cTn id="261" dur="2000"/>
                                        <p:tgtEl>
                                          <p:spTgt spid="34"/>
                                        </p:tgtEl>
                                      </p:cBhvr>
                                    </p:animEffect>
                                    <p:set>
                                      <p:cBhvr>
                                        <p:cTn id="262" dur="1" fill="hold">
                                          <p:stCondLst>
                                            <p:cond delay="1999"/>
                                          </p:stCondLst>
                                        </p:cTn>
                                        <p:tgtEl>
                                          <p:spTgt spid="34"/>
                                        </p:tgtEl>
                                        <p:attrNameLst>
                                          <p:attrName>style.visibility</p:attrName>
                                        </p:attrNameLst>
                                      </p:cBhvr>
                                      <p:to>
                                        <p:strVal val="hidden"/>
                                      </p:to>
                                    </p:set>
                                  </p:childTnLst>
                                </p:cTn>
                              </p:par>
                            </p:childTnLst>
                          </p:cTn>
                        </p:par>
                      </p:childTnLst>
                    </p:cTn>
                  </p:par>
                  <p:par>
                    <p:cTn id="263" fill="hold">
                      <p:stCondLst>
                        <p:cond delay="indefinite"/>
                      </p:stCondLst>
                      <p:childTnLst>
                        <p:par>
                          <p:cTn id="264" fill="hold">
                            <p:stCondLst>
                              <p:cond delay="0"/>
                            </p:stCondLst>
                            <p:childTnLst>
                              <p:par>
                                <p:cTn id="265" presetID="2" presetClass="exit" presetSubtype="4" fill="hold" nodeType="clickEffect">
                                  <p:stCondLst>
                                    <p:cond delay="0"/>
                                  </p:stCondLst>
                                  <p:childTnLst>
                                    <p:anim calcmode="lin" valueType="num">
                                      <p:cBhvr additive="base">
                                        <p:cTn id="266" dur="500"/>
                                        <p:tgtEl>
                                          <p:spTgt spid="40"/>
                                        </p:tgtEl>
                                        <p:attrNameLst>
                                          <p:attrName>ppt_x</p:attrName>
                                        </p:attrNameLst>
                                      </p:cBhvr>
                                      <p:tavLst>
                                        <p:tav tm="0">
                                          <p:val>
                                            <p:strVal val="ppt_x"/>
                                          </p:val>
                                        </p:tav>
                                        <p:tav tm="100000">
                                          <p:val>
                                            <p:strVal val="ppt_x"/>
                                          </p:val>
                                        </p:tav>
                                      </p:tavLst>
                                    </p:anim>
                                    <p:anim calcmode="lin" valueType="num">
                                      <p:cBhvr additive="base">
                                        <p:cTn id="267" dur="500"/>
                                        <p:tgtEl>
                                          <p:spTgt spid="40"/>
                                        </p:tgtEl>
                                        <p:attrNameLst>
                                          <p:attrName>ppt_y</p:attrName>
                                        </p:attrNameLst>
                                      </p:cBhvr>
                                      <p:tavLst>
                                        <p:tav tm="0">
                                          <p:val>
                                            <p:strVal val="ppt_y"/>
                                          </p:val>
                                        </p:tav>
                                        <p:tav tm="100000">
                                          <p:val>
                                            <p:strVal val="1+ppt_h/2"/>
                                          </p:val>
                                        </p:tav>
                                      </p:tavLst>
                                    </p:anim>
                                    <p:set>
                                      <p:cBhvr>
                                        <p:cTn id="268" dur="1" fill="hold">
                                          <p:stCondLst>
                                            <p:cond delay="499"/>
                                          </p:stCondLst>
                                        </p:cTn>
                                        <p:tgtEl>
                                          <p:spTgt spid="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18" grpId="0"/>
      <p:bldP spid="18" grpId="1"/>
      <p:bldP spid="20" grpId="0"/>
      <p:bldP spid="20" grpId="1"/>
      <p:bldP spid="24" grpId="0"/>
      <p:bldP spid="24" grpId="1"/>
      <p:bldP spid="28" grpId="0"/>
      <p:bldP spid="28" grpId="1"/>
      <p:bldP spid="31" grpId="0"/>
      <p:bldP spid="31" grpId="1"/>
      <p:bldP spid="36" grpId="0"/>
      <p:bldP spid="36" grpId="1"/>
      <p:bldP spid="37" grpId="0"/>
      <p:bldP spid="37" grpId="1"/>
      <p:bldP spid="38" grpId="0"/>
      <p:bldP spid="38" grpId="1"/>
      <p:bldP spid="39" grpId="0"/>
      <p:bldP spid="39" grpId="1"/>
      <p:bldP spid="34" grpId="0"/>
      <p:bldP spid="3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2B49154C-2689-4000-8548-AA4EB3458A20}" type="slidenum">
              <a:rPr lang="fr-FR" smtClean="0"/>
              <a:pPr/>
              <a:t>4</a:t>
            </a:fld>
            <a:endParaRPr lang="fr-FR"/>
          </a:p>
        </p:txBody>
      </p:sp>
      <p:sp>
        <p:nvSpPr>
          <p:cNvPr id="5" name="ZoneTexte 4"/>
          <p:cNvSpPr txBox="1"/>
          <p:nvPr/>
        </p:nvSpPr>
        <p:spPr>
          <a:xfrm>
            <a:off x="500034" y="785794"/>
            <a:ext cx="8072494" cy="5355312"/>
          </a:xfrm>
          <a:prstGeom prst="rect">
            <a:avLst/>
          </a:prstGeom>
          <a:noFill/>
        </p:spPr>
        <p:txBody>
          <a:bodyPr wrap="square" rtlCol="0">
            <a:spAutoFit/>
          </a:bodyPr>
          <a:lstStyle/>
          <a:p>
            <a:pPr>
              <a:buBlip>
                <a:blip r:embed="rId3"/>
              </a:buBlip>
            </a:pPr>
            <a:r>
              <a:rPr lang="fr-FR" dirty="0" smtClean="0"/>
              <a:t> </a:t>
            </a:r>
            <a:r>
              <a:rPr lang="fr-FR" u="sng" dirty="0" smtClean="0"/>
              <a:t>Définitions  et différences entre aérodrome et aéroport : </a:t>
            </a:r>
          </a:p>
          <a:p>
            <a:pPr>
              <a:buBlip>
                <a:blip r:embed="rId3"/>
              </a:buBlip>
            </a:pPr>
            <a:endParaRPr lang="fr-FR" dirty="0" smtClean="0"/>
          </a:p>
          <a:p>
            <a:pPr lvl="1">
              <a:buBlip>
                <a:blip r:embed="rId3"/>
              </a:buBlip>
            </a:pPr>
            <a:r>
              <a:rPr lang="fr-FR" u="sng" dirty="0" smtClean="0"/>
              <a:t>Aérodrome :</a:t>
            </a:r>
          </a:p>
          <a:p>
            <a:pPr algn="just"/>
            <a:endParaRPr lang="fr-FR" dirty="0" smtClean="0"/>
          </a:p>
          <a:p>
            <a:pPr algn="just"/>
            <a:r>
              <a:rPr lang="fr-FR" dirty="0" smtClean="0"/>
              <a:t>Terrain aménagé pour l’atterrissage et le décollage des avions . </a:t>
            </a:r>
          </a:p>
          <a:p>
            <a:pPr algn="just"/>
            <a:r>
              <a:rPr lang="fr-FR" dirty="0" smtClean="0"/>
              <a:t>	Il comporte, à cet effet, des pistes balisées, et dans certains cas , une tour de contrôle qui règle sa circulation aérienne , des bâtiments et des hangars . </a:t>
            </a:r>
          </a:p>
          <a:p>
            <a:endParaRPr lang="fr-FR" dirty="0" smtClean="0"/>
          </a:p>
          <a:p>
            <a:pPr lvl="1">
              <a:buBlip>
                <a:blip r:embed="rId3"/>
              </a:buBlip>
            </a:pPr>
            <a:r>
              <a:rPr lang="fr-FR" dirty="0" smtClean="0"/>
              <a:t> </a:t>
            </a:r>
            <a:r>
              <a:rPr lang="fr-FR" u="sng" dirty="0" smtClean="0"/>
              <a:t>Aéroport :</a:t>
            </a:r>
          </a:p>
          <a:p>
            <a:endParaRPr lang="fr-FR" dirty="0" smtClean="0"/>
          </a:p>
          <a:p>
            <a:r>
              <a:rPr lang="fr-FR" dirty="0" smtClean="0"/>
              <a:t>Ensemble d’installations  techniques et </a:t>
            </a:r>
            <a:r>
              <a:rPr lang="fr-FR" dirty="0" smtClean="0">
                <a:solidFill>
                  <a:srgbClr val="FF0000"/>
                </a:solidFill>
              </a:rPr>
              <a:t>commerciales </a:t>
            </a:r>
            <a:r>
              <a:rPr lang="fr-FR" dirty="0" smtClean="0"/>
              <a:t>destinées à permettre un trafic  aérien important, le plus souvent international. Le terme d’aéroport est souvent employé à la place de celui d’aérodrome.</a:t>
            </a:r>
          </a:p>
          <a:p>
            <a:endParaRPr lang="fr-FR" dirty="0" smtClean="0"/>
          </a:p>
          <a:p>
            <a:r>
              <a:rPr lang="fr-FR" dirty="0" smtClean="0"/>
              <a:t>Tous les aéroports sont des aérodromes mais l’inverse n’est pas vrai . </a:t>
            </a:r>
          </a:p>
          <a:p>
            <a:endParaRPr lang="fr-FR" dirty="0" smtClean="0"/>
          </a:p>
          <a:p>
            <a:r>
              <a:rPr lang="fr-FR" dirty="0" smtClean="0"/>
              <a:t> </a:t>
            </a:r>
          </a:p>
          <a:p>
            <a:endParaRPr lang="fr-FR" dirty="0" smtClean="0"/>
          </a:p>
          <a:p>
            <a:endParaRPr lang="fr-FR" dirty="0"/>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40</a:t>
            </a:fld>
            <a:endParaRPr lang="fr-FR"/>
          </a:p>
        </p:txBody>
      </p:sp>
      <p:sp>
        <p:nvSpPr>
          <p:cNvPr id="3" name="ZoneTexte 2"/>
          <p:cNvSpPr txBox="1"/>
          <p:nvPr/>
        </p:nvSpPr>
        <p:spPr>
          <a:xfrm>
            <a:off x="857224" y="1142984"/>
            <a:ext cx="7429552" cy="3970318"/>
          </a:xfrm>
          <a:prstGeom prst="rect">
            <a:avLst/>
          </a:prstGeom>
          <a:noFill/>
        </p:spPr>
        <p:txBody>
          <a:bodyPr wrap="square" rtlCol="0">
            <a:spAutoFit/>
          </a:bodyPr>
          <a:lstStyle/>
          <a:p>
            <a:pPr>
              <a:buBlip>
                <a:blip r:embed="rId2"/>
              </a:buBlip>
            </a:pPr>
            <a:r>
              <a:rPr lang="fr-FR" dirty="0" smtClean="0"/>
              <a:t> </a:t>
            </a:r>
            <a:r>
              <a:rPr lang="fr-FR" u="sng" dirty="0" smtClean="0"/>
              <a:t>Conclusion :</a:t>
            </a:r>
          </a:p>
          <a:p>
            <a:pPr>
              <a:buBlip>
                <a:blip r:embed="rId2"/>
              </a:buBlip>
            </a:pPr>
            <a:endParaRPr lang="fr-FR" dirty="0" smtClean="0"/>
          </a:p>
          <a:p>
            <a:pPr algn="just"/>
            <a:r>
              <a:rPr lang="fr-FR" dirty="0" smtClean="0"/>
              <a:t>	Nous pouvons  donc constater que l’aérodrome est un espace très vaste mais aussi très réglementé .Aussi bien au sol , que dans les airs . Il est important de connaitre les signaux pour savoir ou et comment s’orienter . Il faut que les pilotes aient une certaine rigueur dans leur déplacement même si ils sont sous contrôle . Ceci dès le moment où ils quittent leur point de stationnement jusqu’au moment où ils sortent de la CTR ou TMA . </a:t>
            </a:r>
          </a:p>
          <a:p>
            <a:pPr algn="just"/>
            <a:r>
              <a:rPr lang="fr-FR" dirty="0" smtClean="0"/>
              <a:t>	Ensuite ils sont pris en charge par d’autres organismes . Il faut d’autant plus être vigilant sur les aérodromes où le contrôle n’est pas présent . Le respect des règles et de la sécurité sont les mots clé en aéronautique . L’aérodrome est le premier ou dernier maillon d’un vol pour un avion . </a:t>
            </a:r>
            <a:endParaRPr lang="fr-FR" dirty="0"/>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41</a:t>
            </a:fld>
            <a:endParaRPr lang="fr-FR"/>
          </a:p>
        </p:txBody>
      </p:sp>
      <p:pic>
        <p:nvPicPr>
          <p:cNvPr id="3" name="Image 2" descr="n20273017966_3461.jpg"/>
          <p:cNvPicPr>
            <a:picLocks noChangeAspect="1"/>
          </p:cNvPicPr>
          <p:nvPr/>
        </p:nvPicPr>
        <p:blipFill>
          <a:blip r:embed="rId2" cstate="print"/>
          <a:stretch>
            <a:fillRect/>
          </a:stretch>
        </p:blipFill>
        <p:spPr>
          <a:xfrm>
            <a:off x="2000232" y="857232"/>
            <a:ext cx="5214974" cy="5162824"/>
          </a:xfrm>
          <a:prstGeom prst="ellipse">
            <a:avLst/>
          </a:prstGeom>
          <a:ln w="190500" cap="rnd">
            <a:solidFill>
              <a:schemeClr val="accent5">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Rectangle 3"/>
          <p:cNvSpPr/>
          <p:nvPr/>
        </p:nvSpPr>
        <p:spPr>
          <a:xfrm>
            <a:off x="2285984" y="857232"/>
            <a:ext cx="4667753" cy="923330"/>
          </a:xfrm>
          <a:prstGeom prst="rect">
            <a:avLst/>
          </a:prstGeom>
          <a:noFill/>
        </p:spPr>
        <p:txBody>
          <a:bodyPr wrap="none" lIns="91440" tIns="45720" rIns="91440" bIns="45720">
            <a:spAutoFit/>
          </a:bodyPr>
          <a:lstStyle/>
          <a:p>
            <a:pPr algn="ctr"/>
            <a:r>
              <a:rPr lang="fr-FR" sz="5400" b="1" dirty="0" smtClean="0">
                <a:ln w="24500" cmpd="dbl">
                  <a:solidFill>
                    <a:schemeClr val="accent2">
                      <a:shade val="85000"/>
                      <a:satMod val="155000"/>
                    </a:schemeClr>
                  </a:solidFill>
                  <a:prstDash val="solid"/>
                  <a:miter lim="800000"/>
                </a:ln>
                <a:solidFill>
                  <a:schemeClr val="accent4">
                    <a:lumMod val="20000"/>
                    <a:lumOff val="80000"/>
                  </a:schemeClr>
                </a:solidFill>
                <a:effectLst>
                  <a:outerShdw blurRad="38100" dist="38100" dir="7020000" algn="tl">
                    <a:srgbClr val="000000">
                      <a:alpha val="35000"/>
                    </a:srgbClr>
                  </a:outerShdw>
                </a:effectLst>
              </a:rPr>
              <a:t>BON VOLS !!!!</a:t>
            </a:r>
            <a:endParaRPr lang="fr-FR" sz="5400" b="1" dirty="0">
              <a:ln w="24500" cmpd="dbl">
                <a:solidFill>
                  <a:schemeClr val="accent2">
                    <a:shade val="85000"/>
                    <a:satMod val="155000"/>
                  </a:schemeClr>
                </a:solidFill>
                <a:prstDash val="solid"/>
                <a:miter lim="800000"/>
              </a:ln>
              <a:solidFill>
                <a:schemeClr val="accent4">
                  <a:lumMod val="20000"/>
                  <a:lumOff val="80000"/>
                </a:schemeClr>
              </a:solidFill>
              <a:effectLst>
                <a:outerShdw blurRad="38100" dist="38100" dir="7020000" algn="tl">
                  <a:srgbClr val="000000">
                    <a:alpha val="35000"/>
                  </a:srgbClr>
                </a:outerShdw>
              </a:effectLs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 by="(-#ppt_w*2)" calcmode="lin" valueType="num">
                                      <p:cBhvr rctx="PPT">
                                        <p:cTn id="12" dur="500" autoRev="1" fill="hold">
                                          <p:stCondLst>
                                            <p:cond delay="0"/>
                                          </p:stCondLst>
                                        </p:cTn>
                                        <p:tgtEl>
                                          <p:spTgt spid="4"/>
                                        </p:tgtEl>
                                        <p:attrNameLst>
                                          <p:attrName>ppt_w</p:attrName>
                                        </p:attrNameLst>
                                      </p:cBhvr>
                                    </p:anim>
                                    <p:anim by="(#ppt_w*0.50)" calcmode="lin" valueType="num">
                                      <p:cBhvr>
                                        <p:cTn id="13" dur="500" decel="50000" autoRev="1" fill="hold">
                                          <p:stCondLst>
                                            <p:cond delay="0"/>
                                          </p:stCondLst>
                                        </p:cTn>
                                        <p:tgtEl>
                                          <p:spTgt spid="4"/>
                                        </p:tgtEl>
                                        <p:attrNameLst>
                                          <p:attrName>ppt_x</p:attrName>
                                        </p:attrNameLst>
                                      </p:cBhvr>
                                    </p:anim>
                                    <p:anim from="(-#ppt_h/2)" to="(#ppt_y)" calcmode="lin" valueType="num">
                                      <p:cBhvr>
                                        <p:cTn id="14" dur="1000" fill="hold">
                                          <p:stCondLst>
                                            <p:cond delay="0"/>
                                          </p:stCondLst>
                                        </p:cTn>
                                        <p:tgtEl>
                                          <p:spTgt spid="4"/>
                                        </p:tgtEl>
                                        <p:attrNameLst>
                                          <p:attrName>ppt_y</p:attrName>
                                        </p:attrNameLst>
                                      </p:cBhvr>
                                    </p:anim>
                                    <p:animRot by="21600000">
                                      <p:cBhvr>
                                        <p:cTn id="15"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42</a:t>
            </a:fld>
            <a:endParaRPr lang="fr-FR"/>
          </a:p>
        </p:txBody>
      </p:sp>
      <p:sp>
        <p:nvSpPr>
          <p:cNvPr id="3" name="ZoneTexte 2"/>
          <p:cNvSpPr txBox="1"/>
          <p:nvPr/>
        </p:nvSpPr>
        <p:spPr>
          <a:xfrm>
            <a:off x="571472" y="1071547"/>
            <a:ext cx="7858180" cy="2585323"/>
          </a:xfrm>
          <a:prstGeom prst="rect">
            <a:avLst/>
          </a:prstGeom>
          <a:noFill/>
        </p:spPr>
        <p:txBody>
          <a:bodyPr wrap="square" rtlCol="0">
            <a:spAutoFit/>
          </a:bodyPr>
          <a:lstStyle/>
          <a:p>
            <a:r>
              <a:rPr lang="fr-FR" u="sng" dirty="0" smtClean="0"/>
              <a:t>Bibliographies : </a:t>
            </a:r>
          </a:p>
          <a:p>
            <a:endParaRPr lang="fr-FR" dirty="0" smtClean="0"/>
          </a:p>
          <a:p>
            <a:r>
              <a:rPr lang="fr-FR" dirty="0" smtClean="0"/>
              <a:t>Manuel du pilote d’avion  14 </a:t>
            </a:r>
            <a:r>
              <a:rPr lang="fr-FR" dirty="0" err="1" smtClean="0"/>
              <a:t>ème</a:t>
            </a:r>
            <a:r>
              <a:rPr lang="fr-FR" dirty="0" smtClean="0"/>
              <a:t> édition </a:t>
            </a:r>
          </a:p>
          <a:p>
            <a:r>
              <a:rPr lang="fr-FR" dirty="0" smtClean="0"/>
              <a:t>Site SIA pour les cartes VAC</a:t>
            </a:r>
          </a:p>
          <a:p>
            <a:r>
              <a:rPr lang="fr-FR" dirty="0" smtClean="0"/>
              <a:t>http://pagesperso-orange.fr/fgonet/aviation/documents/signaux.pdf</a:t>
            </a:r>
          </a:p>
          <a:p>
            <a:r>
              <a:rPr lang="fr-FR" dirty="0" smtClean="0"/>
              <a:t> </a:t>
            </a:r>
          </a:p>
          <a:p>
            <a:endParaRPr lang="fr-FR" dirty="0" smtClean="0"/>
          </a:p>
          <a:p>
            <a:endParaRPr lang="fr-FR" dirty="0" smtClean="0"/>
          </a:p>
          <a:p>
            <a:endParaRPr lang="fr-FR" dirty="0"/>
          </a:p>
        </p:txBody>
      </p:sp>
      <p:sp>
        <p:nvSpPr>
          <p:cNvPr id="4" name="ZoneTexte 3"/>
          <p:cNvSpPr txBox="1"/>
          <p:nvPr/>
        </p:nvSpPr>
        <p:spPr>
          <a:xfrm>
            <a:off x="571472" y="2571744"/>
            <a:ext cx="7858180" cy="646331"/>
          </a:xfrm>
          <a:prstGeom prst="rect">
            <a:avLst/>
          </a:prstGeom>
          <a:noFill/>
        </p:spPr>
        <p:txBody>
          <a:bodyPr wrap="square" rtlCol="0">
            <a:spAutoFit/>
          </a:bodyPr>
          <a:lstStyle/>
          <a:p>
            <a:r>
              <a:rPr lang="fr-FR" dirty="0" smtClean="0"/>
              <a:t>http://jr.skynetblogs.be/post/4010400/laerodrome--circuit-integration</a:t>
            </a:r>
          </a:p>
          <a:p>
            <a:endParaRPr lang="fr-FR" dirty="0"/>
          </a:p>
        </p:txBody>
      </p:sp>
      <p:sp>
        <p:nvSpPr>
          <p:cNvPr id="5" name="ZoneTexte 4"/>
          <p:cNvSpPr txBox="1"/>
          <p:nvPr/>
        </p:nvSpPr>
        <p:spPr>
          <a:xfrm>
            <a:off x="571472" y="3000372"/>
            <a:ext cx="7429552" cy="369332"/>
          </a:xfrm>
          <a:prstGeom prst="rect">
            <a:avLst/>
          </a:prstGeom>
          <a:noFill/>
        </p:spPr>
        <p:txBody>
          <a:bodyPr wrap="square" rtlCol="0">
            <a:spAutoFit/>
          </a:bodyPr>
          <a:lstStyle/>
          <a:p>
            <a:r>
              <a:rPr lang="fr-FR" dirty="0" smtClean="0"/>
              <a:t>http://www.aviationpassion.org/articles.php?lng=fr&amp;pg=78</a:t>
            </a:r>
            <a:endParaRPr lang="fr-FR" dirty="0"/>
          </a:p>
        </p:txBody>
      </p:sp>
      <p:sp>
        <p:nvSpPr>
          <p:cNvPr id="6" name="ZoneTexte 5"/>
          <p:cNvSpPr txBox="1"/>
          <p:nvPr/>
        </p:nvSpPr>
        <p:spPr>
          <a:xfrm>
            <a:off x="571472" y="3429000"/>
            <a:ext cx="7429552" cy="369332"/>
          </a:xfrm>
          <a:prstGeom prst="rect">
            <a:avLst/>
          </a:prstGeom>
          <a:noFill/>
        </p:spPr>
        <p:txBody>
          <a:bodyPr wrap="square" rtlCol="0">
            <a:spAutoFit/>
          </a:bodyPr>
          <a:lstStyle/>
          <a:p>
            <a:r>
              <a:rPr lang="fr-FR" dirty="0" smtClean="0"/>
              <a:t>http://www.kf2.free.fr/kf2/KF2-A09.pdf</a:t>
            </a:r>
            <a:endParaRPr lang="fr-FR" dirty="0"/>
          </a:p>
        </p:txBody>
      </p:sp>
      <p:sp>
        <p:nvSpPr>
          <p:cNvPr id="7" name="ZoneTexte 6"/>
          <p:cNvSpPr txBox="1"/>
          <p:nvPr/>
        </p:nvSpPr>
        <p:spPr>
          <a:xfrm>
            <a:off x="642910" y="3929066"/>
            <a:ext cx="7215238" cy="1200329"/>
          </a:xfrm>
          <a:prstGeom prst="rect">
            <a:avLst/>
          </a:prstGeom>
          <a:noFill/>
        </p:spPr>
        <p:txBody>
          <a:bodyPr wrap="square" rtlCol="0">
            <a:spAutoFit/>
          </a:bodyPr>
          <a:lstStyle/>
          <a:p>
            <a:r>
              <a:rPr lang="fr-FR" dirty="0" smtClean="0"/>
              <a:t>Le guide d’utilisation </a:t>
            </a:r>
            <a:r>
              <a:rPr lang="fr-FR" dirty="0" err="1" smtClean="0"/>
              <a:t>Jeppesen</a:t>
            </a:r>
            <a:endParaRPr lang="fr-FR" dirty="0" smtClean="0"/>
          </a:p>
          <a:p>
            <a:endParaRPr lang="fr-FR" dirty="0" smtClean="0"/>
          </a:p>
          <a:p>
            <a:r>
              <a:rPr lang="fr-FR" u="sng" dirty="0" smtClean="0"/>
              <a:t>Pour les photos : </a:t>
            </a:r>
            <a:r>
              <a:rPr lang="fr-FR" dirty="0" smtClean="0"/>
              <a:t>http://www.airliners.net/</a:t>
            </a:r>
          </a:p>
          <a:p>
            <a:r>
              <a:rPr lang="fr-FR" dirty="0" smtClean="0"/>
              <a:t>	              Photos perso  </a:t>
            </a:r>
            <a:endParaRPr lang="fr-FR" dirty="0"/>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00034" y="857232"/>
            <a:ext cx="8072494" cy="4462760"/>
          </a:xfrm>
          <a:prstGeom prst="rect">
            <a:avLst/>
          </a:prstGeom>
          <a:noFill/>
        </p:spPr>
        <p:txBody>
          <a:bodyPr wrap="square" rtlCol="0">
            <a:spAutoFit/>
          </a:bodyPr>
          <a:lstStyle/>
          <a:p>
            <a:r>
              <a:rPr lang="fr-FR" sz="3200" u="sng" dirty="0" smtClean="0"/>
              <a:t>Lexique : </a:t>
            </a:r>
          </a:p>
          <a:p>
            <a:endParaRPr lang="fr-FR" dirty="0" smtClean="0"/>
          </a:p>
          <a:p>
            <a:pPr>
              <a:buBlip>
                <a:blip r:embed="rId2"/>
              </a:buBlip>
            </a:pPr>
            <a:r>
              <a:rPr lang="fr-FR" b="1" u="sng" dirty="0" smtClean="0"/>
              <a:t> La tour de contrôle :  </a:t>
            </a:r>
          </a:p>
          <a:p>
            <a:endParaRPr lang="fr-FR" b="1" u="sng" dirty="0" smtClean="0"/>
          </a:p>
          <a:p>
            <a:r>
              <a:rPr lang="fr-FR" dirty="0" smtClean="0"/>
              <a:t>	Est l'organe le plus visible de toute la chaine dédiée au contrôle aérien. C'est à partir d'elle que les « contrôleurs du ciel » opèrent pour guider les avions dans les phases du vol liées au survol de l'aéroport : instructions pour les phases finales d'approche et délivrance de l'autorisation d'atterrir, délivrance de l'autorisation de décollage et instructions pour rejoindre le couloir aérien défini dans le plan de vol de l'avion. La tour de contrôle est placée de manière à pourvoir suivre visuellement les évolutions des avions sur les voies de circulation et sur les pistes. C'est elle qui gère, en fonction des conditions météorologiques, le choix des pistes à utiliser et l’activation du balisage lumineux au sol.</a:t>
            </a:r>
          </a:p>
          <a:p>
            <a:endParaRPr lang="fr-FR" dirty="0" smtClean="0"/>
          </a:p>
          <a:p>
            <a:endParaRPr lang="fr-FR" dirty="0"/>
          </a:p>
        </p:txBody>
      </p:sp>
      <p:sp>
        <p:nvSpPr>
          <p:cNvPr id="3" name="Espace réservé du numéro de diapositive 2"/>
          <p:cNvSpPr>
            <a:spLocks noGrp="1"/>
          </p:cNvSpPr>
          <p:nvPr>
            <p:ph type="sldNum" sz="quarter" idx="12"/>
          </p:nvPr>
        </p:nvSpPr>
        <p:spPr/>
        <p:txBody>
          <a:bodyPr/>
          <a:lstStyle/>
          <a:p>
            <a:fld id="{2B49154C-2689-4000-8548-AA4EB3458A20}" type="slidenum">
              <a:rPr lang="fr-FR" smtClean="0"/>
              <a:pPr/>
              <a:t>43</a:t>
            </a:fld>
            <a:endParaRPr lang="fr-F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44</a:t>
            </a:fld>
            <a:endParaRPr lang="fr-FR"/>
          </a:p>
        </p:txBody>
      </p:sp>
      <p:sp>
        <p:nvSpPr>
          <p:cNvPr id="3" name="ZoneTexte 2"/>
          <p:cNvSpPr txBox="1"/>
          <p:nvPr/>
        </p:nvSpPr>
        <p:spPr>
          <a:xfrm>
            <a:off x="428596" y="928670"/>
            <a:ext cx="8001056" cy="5078313"/>
          </a:xfrm>
          <a:prstGeom prst="rect">
            <a:avLst/>
          </a:prstGeom>
          <a:noFill/>
        </p:spPr>
        <p:txBody>
          <a:bodyPr wrap="square" rtlCol="0">
            <a:spAutoFit/>
          </a:bodyPr>
          <a:lstStyle/>
          <a:p>
            <a:pPr>
              <a:buBlip>
                <a:blip r:embed="rId2"/>
              </a:buBlip>
            </a:pPr>
            <a:r>
              <a:rPr lang="fr-FR" b="1" u="sng" dirty="0" smtClean="0"/>
              <a:t>Une clairance : </a:t>
            </a:r>
          </a:p>
          <a:p>
            <a:pPr>
              <a:buBlip>
                <a:blip r:embed="rId2"/>
              </a:buBlip>
            </a:pPr>
            <a:endParaRPr lang="fr-FR" b="1" u="sng" dirty="0" smtClean="0"/>
          </a:p>
          <a:p>
            <a:pPr algn="just"/>
            <a:r>
              <a:rPr lang="fr-FR" dirty="0" smtClean="0"/>
              <a:t>	C’est une autorisation. Ce n'est pas un ordre, mais une garantie de la part du contrôle de l'absence de danger connu si le pilote suit sa clairance. Si la clairance ne convient pas au pilote, il est libre d'en demander une autre au contrôle. Le but de tout le monde est de faire arriver l'avion au parking de sa destination sans problème, et suivre la clairance du contrôle est le meilleur moyen pour cela. Les pilotes le savent, et acceptent dans la mesure du possible les clairances du contrôle.</a:t>
            </a:r>
          </a:p>
          <a:p>
            <a:pPr algn="just"/>
            <a:r>
              <a:rPr lang="fr-FR" dirty="0" smtClean="0"/>
              <a:t>	Une clairance doit être obtenue pour effectuer un vol contrôlé ou la partie contrôlée d'un vol. Un pilote doit demander une clairance aux organismes du contrôle de la circulation aérienne au plus tard à l'entrée de l'espace aérien contrôlé considéré.</a:t>
            </a:r>
          </a:p>
          <a:p>
            <a:pPr algn="just"/>
            <a:r>
              <a:rPr lang="fr-FR" smtClean="0"/>
              <a:t>	Les </a:t>
            </a:r>
            <a:r>
              <a:rPr lang="fr-FR" dirty="0" smtClean="0"/>
              <a:t>clairances ne dégagent en aucune façon la responsabilité du commandant de bord vis-à-vis du respect des règlements et procédures en vigueur, ni de l'exercice d'une vigilance constante en vue d'éviter les abordages avec les autres aéronefs ou les collisions avec les obstacles.</a:t>
            </a:r>
          </a:p>
          <a:p>
            <a:endParaRPr lang="fr-FR" dirty="0"/>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45</a:t>
            </a:fld>
            <a:endParaRPr lang="fr-FR"/>
          </a:p>
        </p:txBody>
      </p:sp>
      <p:sp>
        <p:nvSpPr>
          <p:cNvPr id="3" name="ZoneTexte 2"/>
          <p:cNvSpPr txBox="1"/>
          <p:nvPr/>
        </p:nvSpPr>
        <p:spPr>
          <a:xfrm>
            <a:off x="571472" y="928670"/>
            <a:ext cx="8001056" cy="3693319"/>
          </a:xfrm>
          <a:prstGeom prst="rect">
            <a:avLst/>
          </a:prstGeom>
          <a:noFill/>
        </p:spPr>
        <p:txBody>
          <a:bodyPr wrap="square" rtlCol="0">
            <a:spAutoFit/>
          </a:bodyPr>
          <a:lstStyle/>
          <a:p>
            <a:r>
              <a:rPr lang="fr-FR" b="1" u="sng" dirty="0" smtClean="0"/>
              <a:t> Organisation de l'Aviation Civile Internationale (OACI): </a:t>
            </a:r>
          </a:p>
          <a:p>
            <a:endParaRPr lang="fr-FR" u="sng" dirty="0" smtClean="0"/>
          </a:p>
          <a:p>
            <a:r>
              <a:rPr lang="fr-FR" dirty="0" smtClean="0"/>
              <a:t>Créé en 1944, il regroupe la majorité des pays occidentaux. Son siège est à Montréal.</a:t>
            </a:r>
          </a:p>
          <a:p>
            <a:r>
              <a:rPr lang="fr-FR" dirty="0" smtClean="0"/>
              <a:t>Il coordonne et harmonise à des fins de sécurité le développement et la vie de l'aéronautique civile. Elle édicte des normes et des "pratiques recommandées" reprises par les états membres règles de l'air telles que les codes météorologiques, les licences de personnels, les </a:t>
            </a:r>
            <a:r>
              <a:rPr lang="fr-FR" dirty="0" err="1" smtClean="0"/>
              <a:t>régles</a:t>
            </a:r>
            <a:r>
              <a:rPr lang="fr-FR" dirty="0" smtClean="0"/>
              <a:t> de l'air... Ces normes et pratiques sont regroupées dans des Annexes. En cas de divergence qui pourraient mettre en cause la sécurité aérienne, les différences sont signalées dans l'AIP (</a:t>
            </a:r>
            <a:r>
              <a:rPr lang="fr-FR" dirty="0" err="1" smtClean="0"/>
              <a:t>Aeronautical</a:t>
            </a:r>
            <a:r>
              <a:rPr lang="fr-FR" dirty="0" smtClean="0"/>
              <a:t> Information Publication), document à la disposition des usagers.</a:t>
            </a:r>
          </a:p>
          <a:p>
            <a:endParaRPr lang="fr-FR" dirty="0"/>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5</a:t>
            </a:fld>
            <a:endParaRPr lang="fr-FR"/>
          </a:p>
        </p:txBody>
      </p:sp>
      <p:sp>
        <p:nvSpPr>
          <p:cNvPr id="3" name="ZoneTexte 2"/>
          <p:cNvSpPr txBox="1"/>
          <p:nvPr/>
        </p:nvSpPr>
        <p:spPr>
          <a:xfrm>
            <a:off x="928662" y="1071546"/>
            <a:ext cx="7286676" cy="5355312"/>
          </a:xfrm>
          <a:prstGeom prst="rect">
            <a:avLst/>
          </a:prstGeom>
          <a:noFill/>
        </p:spPr>
        <p:txBody>
          <a:bodyPr wrap="square" rtlCol="0">
            <a:spAutoFit/>
          </a:bodyPr>
          <a:lstStyle/>
          <a:p>
            <a:pPr>
              <a:buBlip>
                <a:blip r:embed="rId2"/>
              </a:buBlip>
            </a:pPr>
            <a:r>
              <a:rPr lang="fr-FR" u="sng" dirty="0" smtClean="0"/>
              <a:t>Les différents statuts des aérodromes :</a:t>
            </a:r>
          </a:p>
          <a:p>
            <a:pPr>
              <a:buBlip>
                <a:blip r:embed="rId2"/>
              </a:buBlip>
            </a:pPr>
            <a:endParaRPr lang="fr-FR" u="sng" dirty="0" smtClean="0"/>
          </a:p>
          <a:p>
            <a:pPr lvl="1">
              <a:buFont typeface="Wingdings" pitchFamily="2" charset="2"/>
              <a:buChar char="v"/>
            </a:pPr>
            <a:r>
              <a:rPr lang="fr-FR" dirty="0" smtClean="0"/>
              <a:t> </a:t>
            </a:r>
            <a:r>
              <a:rPr lang="fr-FR" u="sng" dirty="0" smtClean="0"/>
              <a:t>ouverts à la circulation aérienne publique : </a:t>
            </a:r>
          </a:p>
          <a:p>
            <a:pPr lvl="1"/>
            <a:r>
              <a:rPr lang="fr-FR" dirty="0" smtClean="0"/>
              <a:t>	C’est-à-dire accessibles à tous les aéronefs sous réserve de respecter les consignes particulières propres à chaque aérodrome publiés par la voie de l’information aéronautique </a:t>
            </a:r>
          </a:p>
          <a:p>
            <a:pPr lvl="1">
              <a:buFont typeface="Wingdings" pitchFamily="2" charset="2"/>
              <a:buChar char="v"/>
            </a:pPr>
            <a:endParaRPr lang="fr-FR" u="sng" dirty="0" smtClean="0"/>
          </a:p>
          <a:p>
            <a:pPr lvl="1">
              <a:buFont typeface="Wingdings" pitchFamily="2" charset="2"/>
              <a:buChar char="v"/>
            </a:pPr>
            <a:r>
              <a:rPr lang="fr-FR" u="sng" dirty="0" smtClean="0"/>
              <a:t> Usage restreint : </a:t>
            </a:r>
          </a:p>
          <a:p>
            <a:pPr lvl="2"/>
            <a:r>
              <a:rPr lang="fr-FR" dirty="0" smtClean="0"/>
              <a:t>Réservés généralement aux aéronefs qui y sont basés et à ceux basés sur des aérodromes proches </a:t>
            </a:r>
          </a:p>
          <a:p>
            <a:pPr marL="0" lvl="2"/>
            <a:endParaRPr lang="fr-FR" dirty="0" smtClean="0"/>
          </a:p>
          <a:p>
            <a:pPr marL="457200" lvl="3">
              <a:buFont typeface="Wingdings" pitchFamily="2" charset="2"/>
              <a:buChar char="v"/>
            </a:pPr>
            <a:r>
              <a:rPr lang="fr-FR" u="sng" dirty="0" smtClean="0"/>
              <a:t>Réservés aux administrations : </a:t>
            </a:r>
          </a:p>
          <a:p>
            <a:pPr marL="457200" lvl="3"/>
            <a:r>
              <a:rPr lang="fr-FR" dirty="0" smtClean="0"/>
              <a:t>	Essentiellement des aérodromes militaires </a:t>
            </a:r>
          </a:p>
          <a:p>
            <a:pPr marL="457200" lvl="3"/>
            <a:endParaRPr lang="fr-FR" dirty="0" smtClean="0"/>
          </a:p>
          <a:p>
            <a:pPr marL="800100" lvl="3" indent="-342900">
              <a:buFont typeface="Wingdings" pitchFamily="2" charset="2"/>
              <a:buChar char="v"/>
            </a:pPr>
            <a:r>
              <a:rPr lang="fr-FR" u="sng" dirty="0" smtClean="0"/>
              <a:t>Les terrains privés : </a:t>
            </a:r>
          </a:p>
          <a:p>
            <a:pPr marL="1257300" lvl="4" indent="-342900"/>
            <a:r>
              <a:rPr lang="fr-FR" dirty="0" smtClean="0"/>
              <a:t>Son propriétaire et ses invités . </a:t>
            </a:r>
          </a:p>
          <a:p>
            <a:pPr marL="457200" lvl="3"/>
            <a:endParaRPr lang="fr-FR" dirty="0" smtClean="0"/>
          </a:p>
          <a:p>
            <a:pPr marL="457200" lvl="3"/>
            <a:r>
              <a:rPr lang="fr-FR" dirty="0" smtClean="0"/>
              <a:t>Ces statuts sont précisés sur les cartes VAC </a:t>
            </a:r>
          </a:p>
          <a:p>
            <a:endParaRPr lang="fr-FR" dirty="0"/>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6</a:t>
            </a:fld>
            <a:endParaRPr lang="fr-FR"/>
          </a:p>
        </p:txBody>
      </p:sp>
      <p:sp>
        <p:nvSpPr>
          <p:cNvPr id="3" name="ZoneTexte 2"/>
          <p:cNvSpPr txBox="1"/>
          <p:nvPr/>
        </p:nvSpPr>
        <p:spPr>
          <a:xfrm>
            <a:off x="642910" y="1000108"/>
            <a:ext cx="7929618" cy="3416320"/>
          </a:xfrm>
          <a:prstGeom prst="rect">
            <a:avLst/>
          </a:prstGeom>
          <a:noFill/>
        </p:spPr>
        <p:txBody>
          <a:bodyPr wrap="square" rtlCol="0">
            <a:spAutoFit/>
          </a:bodyPr>
          <a:lstStyle/>
          <a:p>
            <a:pPr>
              <a:buBlip>
                <a:blip r:embed="rId3"/>
              </a:buBlip>
            </a:pPr>
            <a:r>
              <a:rPr lang="fr-FR" u="sng" dirty="0" smtClean="0"/>
              <a:t>Code OACI : </a:t>
            </a:r>
          </a:p>
          <a:p>
            <a:endParaRPr lang="fr-FR" dirty="0" smtClean="0"/>
          </a:p>
          <a:p>
            <a:r>
              <a:rPr lang="fr-FR" dirty="0" smtClean="0"/>
              <a:t>	Que ce soit un aérodrome ou un aéroport , le terrain est définis par un code OACI (Organisation de l'aviation civile internationale ) de 4 lettres . </a:t>
            </a:r>
          </a:p>
          <a:p>
            <a:endParaRPr lang="fr-FR" dirty="0" smtClean="0"/>
          </a:p>
          <a:p>
            <a:r>
              <a:rPr lang="fr-FR" dirty="0" smtClean="0"/>
              <a:t>Les 2 premières lettres concernant la région et le pays : </a:t>
            </a:r>
          </a:p>
          <a:p>
            <a:endParaRPr lang="fr-FR" dirty="0" smtClean="0"/>
          </a:p>
          <a:p>
            <a:r>
              <a:rPr lang="fr-FR" u="sng" dirty="0" smtClean="0"/>
              <a:t>Ex</a:t>
            </a:r>
            <a:r>
              <a:rPr lang="fr-FR" dirty="0" smtClean="0"/>
              <a:t> : L pour la région OACI Europe-</a:t>
            </a:r>
            <a:r>
              <a:rPr lang="fr-FR" dirty="0" err="1" smtClean="0"/>
              <a:t>Méditérranée</a:t>
            </a:r>
            <a:r>
              <a:rPr lang="fr-FR" dirty="0" smtClean="0"/>
              <a:t>, F pour la France</a:t>
            </a:r>
          </a:p>
          <a:p>
            <a:endParaRPr lang="fr-FR" dirty="0" smtClean="0"/>
          </a:p>
          <a:p>
            <a:r>
              <a:rPr lang="fr-FR" dirty="0" smtClean="0"/>
              <a:t>Les 2 dernières désignent l’aérodrome : </a:t>
            </a:r>
          </a:p>
          <a:p>
            <a:endParaRPr lang="fr-FR" dirty="0" smtClean="0"/>
          </a:p>
          <a:p>
            <a:r>
              <a:rPr lang="fr-FR" dirty="0" smtClean="0"/>
              <a:t>Exemple de Merville : LF QT</a:t>
            </a:r>
            <a:endParaRPr lang="fr-FR" dirty="0"/>
          </a:p>
        </p:txBody>
      </p:sp>
      <p:pic>
        <p:nvPicPr>
          <p:cNvPr id="4098" name="Picture 2"/>
          <p:cNvPicPr>
            <a:picLocks noChangeAspect="1" noChangeArrowheads="1"/>
          </p:cNvPicPr>
          <p:nvPr/>
        </p:nvPicPr>
        <p:blipFill>
          <a:blip r:embed="rId4" cstate="print"/>
          <a:srcRect l="57724" t="19512" r="33333" b="70081"/>
          <a:stretch>
            <a:fillRect/>
          </a:stretch>
        </p:blipFill>
        <p:spPr bwMode="auto">
          <a:xfrm>
            <a:off x="5214942" y="3857628"/>
            <a:ext cx="2571768" cy="187037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57158" y="714356"/>
            <a:ext cx="8572560" cy="7890228"/>
          </a:xfrm>
          <a:prstGeom prst="rect">
            <a:avLst/>
          </a:prstGeom>
          <a:noFill/>
        </p:spPr>
        <p:txBody>
          <a:bodyPr wrap="square" tIns="0" bIns="72000" rtlCol="0" anchor="t" anchorCtr="0">
            <a:spAutoFit/>
          </a:bodyPr>
          <a:lstStyle/>
          <a:p>
            <a:pPr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 Sommaire :</a:t>
            </a:r>
          </a:p>
          <a:p>
            <a:pPr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 Introduction : définition d’aérodrome 	p 04</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 </a:t>
            </a:r>
            <a:r>
              <a:rPr lang="fr-FR" sz="2400" dirty="0" smtClean="0">
                <a:latin typeface="+mj-lt"/>
                <a:ea typeface="Tahoma" pitchFamily="34" charset="0"/>
                <a:cs typeface="Tahoma" pitchFamily="34" charset="0"/>
              </a:rPr>
              <a:t>Aérodrome contrôlé et non contrôlé	p 08	</a:t>
            </a:r>
          </a:p>
          <a:p>
            <a:pPr lvl="3" indent="1588">
              <a:buSzPct val="120000"/>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Les différentes aires de mouvement 	p 16</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Les pistes et le tour de piste	p 21</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Les zones de contrôle d’aérodrome 	p 27</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Les différents signaux d’aérodrome	p 31</a:t>
            </a:r>
          </a:p>
          <a:p>
            <a:pPr lvl="1" indent="1588">
              <a:buSzPct val="120000"/>
              <a:buBlip>
                <a:blip r:embed="rId2"/>
              </a:buBlip>
              <a:tabLst>
                <a:tab pos="6640513" algn="l"/>
              </a:tabLst>
            </a:pPr>
            <a:endParaRPr lang="fr-FR" sz="2400" dirty="0" smtClean="0">
              <a:solidFill>
                <a:schemeClr val="bg1">
                  <a:lumMod val="95000"/>
                </a:schemeClr>
              </a:solidFill>
              <a:latin typeface="+mj-lt"/>
              <a:ea typeface="Tahoma" pitchFamily="34" charset="0"/>
              <a:cs typeface="Tahoma" pitchFamily="34" charset="0"/>
            </a:endParaRPr>
          </a:p>
          <a:p>
            <a:pPr lvl="1" indent="1588">
              <a:buSzPct val="120000"/>
              <a:buBlip>
                <a:blip r:embed="rId2"/>
              </a:buBlip>
              <a:tabLst>
                <a:tab pos="6640513" algn="l"/>
              </a:tabLst>
            </a:pPr>
            <a:r>
              <a:rPr lang="fr-FR" sz="2400" dirty="0" smtClean="0">
                <a:solidFill>
                  <a:schemeClr val="bg1">
                    <a:lumMod val="95000"/>
                  </a:schemeClr>
                </a:solidFill>
                <a:latin typeface="+mj-lt"/>
                <a:ea typeface="Tahoma" pitchFamily="34" charset="0"/>
                <a:cs typeface="Tahoma" pitchFamily="34" charset="0"/>
              </a:rPr>
              <a:t>Conclusion	p 39</a:t>
            </a:r>
          </a:p>
          <a:p>
            <a:pPr lvl="1"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1"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2" indent="1588">
              <a:buSzPct val="120000"/>
              <a:buBlip>
                <a:blip r:embed="rId2"/>
              </a:buBlip>
              <a:tabLst>
                <a:tab pos="6640513" algn="l"/>
              </a:tabLst>
            </a:pPr>
            <a:endParaRPr lang="fr-FR" sz="2400" dirty="0" smtClean="0">
              <a:latin typeface="+mj-lt"/>
              <a:ea typeface="Tahoma" pitchFamily="34" charset="0"/>
              <a:cs typeface="Tahoma" pitchFamily="34" charset="0"/>
            </a:endParaRPr>
          </a:p>
          <a:p>
            <a:pPr lvl="1" indent="1588">
              <a:buSzPct val="120000"/>
              <a:tabLst>
                <a:tab pos="6640513" algn="l"/>
              </a:tabLst>
            </a:pPr>
            <a:endParaRPr lang="fr-FR" sz="2400" dirty="0" smtClean="0">
              <a:latin typeface="+mj-lt"/>
              <a:ea typeface="Tahoma" pitchFamily="34" charset="0"/>
              <a:cs typeface="Tahoma" pitchFamily="34" charset="0"/>
            </a:endParaRPr>
          </a:p>
          <a:p>
            <a:pPr indent="1588">
              <a:buSzPct val="120000"/>
              <a:buBlip>
                <a:blip r:embed="rId2"/>
              </a:buBlip>
              <a:tabLst>
                <a:tab pos="6640513" algn="l"/>
              </a:tabLst>
            </a:pPr>
            <a:endParaRPr lang="fr-FR" sz="2400" dirty="0" smtClean="0">
              <a:latin typeface="+mj-lt"/>
              <a:ea typeface="Tahoma" pitchFamily="34" charset="0"/>
              <a:cs typeface="Tahoma" pitchFamily="34" charset="0"/>
            </a:endParaRPr>
          </a:p>
          <a:p>
            <a:pPr>
              <a:tabLst>
                <a:tab pos="6640513" algn="l"/>
              </a:tabLst>
            </a:pPr>
            <a:endParaRPr lang="fr-FR" sz="2800" dirty="0" smtClean="0">
              <a:latin typeface="Georgia" pitchFamily="18" charset="0"/>
            </a:endParaRPr>
          </a:p>
        </p:txBody>
      </p:sp>
      <p:sp>
        <p:nvSpPr>
          <p:cNvPr id="12" name="Espace réservé du numéro de diapositive 11"/>
          <p:cNvSpPr>
            <a:spLocks noGrp="1"/>
          </p:cNvSpPr>
          <p:nvPr>
            <p:ph type="sldNum" sz="quarter" idx="12"/>
          </p:nvPr>
        </p:nvSpPr>
        <p:spPr/>
        <p:txBody>
          <a:bodyPr/>
          <a:lstStyle/>
          <a:p>
            <a:fld id="{2B49154C-2689-4000-8548-AA4EB3458A20}" type="slidenum">
              <a:rPr lang="fr-FR" smtClean="0"/>
              <a:pPr/>
              <a:t>7</a:t>
            </a:fld>
            <a:endParaRPr lang="fr-F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numéro de diapositive 13"/>
          <p:cNvSpPr>
            <a:spLocks noGrp="1"/>
          </p:cNvSpPr>
          <p:nvPr>
            <p:ph type="sldNum" sz="quarter" idx="12"/>
          </p:nvPr>
        </p:nvSpPr>
        <p:spPr/>
        <p:txBody>
          <a:bodyPr/>
          <a:lstStyle/>
          <a:p>
            <a:fld id="{2B49154C-2689-4000-8548-AA4EB3458A20}" type="slidenum">
              <a:rPr lang="fr-FR" smtClean="0"/>
              <a:pPr/>
              <a:t>8</a:t>
            </a:fld>
            <a:endParaRPr lang="fr-FR"/>
          </a:p>
        </p:txBody>
      </p:sp>
      <p:sp>
        <p:nvSpPr>
          <p:cNvPr id="4" name="ZoneTexte 3"/>
          <p:cNvSpPr txBox="1"/>
          <p:nvPr/>
        </p:nvSpPr>
        <p:spPr>
          <a:xfrm>
            <a:off x="571472" y="785794"/>
            <a:ext cx="8001056" cy="3693319"/>
          </a:xfrm>
          <a:prstGeom prst="rect">
            <a:avLst/>
          </a:prstGeom>
          <a:noFill/>
        </p:spPr>
        <p:txBody>
          <a:bodyPr wrap="square" rtlCol="0">
            <a:spAutoFit/>
          </a:bodyPr>
          <a:lstStyle/>
          <a:p>
            <a:pPr algn="just">
              <a:buBlip>
                <a:blip r:embed="rId3"/>
              </a:buBlip>
            </a:pPr>
            <a:r>
              <a:rPr lang="fr-FR" u="sng" dirty="0" smtClean="0"/>
              <a:t>Aérodrome Contrôlé </a:t>
            </a:r>
            <a:r>
              <a:rPr lang="fr-FR" dirty="0" smtClean="0"/>
              <a:t>:</a:t>
            </a:r>
          </a:p>
          <a:p>
            <a:r>
              <a:rPr lang="fr-FR" dirty="0" smtClean="0"/>
              <a:t>	</a:t>
            </a:r>
          </a:p>
          <a:p>
            <a:r>
              <a:rPr lang="fr-FR" dirty="0" smtClean="0"/>
              <a:t>	</a:t>
            </a:r>
            <a:r>
              <a:rPr lang="fr-FR" b="1" dirty="0" smtClean="0"/>
              <a:t> </a:t>
            </a:r>
            <a:r>
              <a:rPr lang="fr-FR" dirty="0" smtClean="0"/>
              <a:t>Sur un aérodrome contrôlé, le service de contrôle est rendu par un fonctionnaire de l'Aviation Civile sur la fréquence tour (TWR). La circulation des aéronefs  , au sol et en vol , y est soumise à une </a:t>
            </a:r>
            <a:r>
              <a:rPr lang="fr-FR" dirty="0" smtClean="0">
                <a:solidFill>
                  <a:srgbClr val="FF0000"/>
                </a:solidFill>
              </a:rPr>
              <a:t>clairance </a:t>
            </a:r>
            <a:r>
              <a:rPr lang="fr-FR" dirty="0" smtClean="0"/>
              <a:t>délivrée par un contrôleur . Le contrôleur  régule donc </a:t>
            </a:r>
            <a:r>
              <a:rPr lang="fr-FR" smtClean="0"/>
              <a:t>le trafic . </a:t>
            </a:r>
            <a:endParaRPr lang="fr-FR" dirty="0" smtClean="0"/>
          </a:p>
          <a:p>
            <a:pPr algn="just"/>
            <a:r>
              <a:rPr lang="fr-FR" dirty="0" smtClean="0"/>
              <a:t>	Les contrôleurs aériens se trouvent dans un bâtiment appelé «  tour de contrôle » . </a:t>
            </a:r>
          </a:p>
          <a:p>
            <a:pPr algn="just"/>
            <a:endParaRPr lang="fr-FR" dirty="0" smtClean="0"/>
          </a:p>
          <a:p>
            <a:pPr algn="just"/>
            <a:r>
              <a:rPr lang="fr-FR" dirty="0" smtClean="0"/>
              <a:t>	</a:t>
            </a:r>
          </a:p>
          <a:p>
            <a:pPr algn="just"/>
            <a:r>
              <a:rPr lang="fr-FR" dirty="0" smtClean="0"/>
              <a:t>	</a:t>
            </a:r>
          </a:p>
          <a:p>
            <a:pPr algn="just"/>
            <a:endParaRPr lang="fr-FR" dirty="0" smtClean="0"/>
          </a:p>
          <a:p>
            <a:endParaRPr lang="fr-FR" dirty="0"/>
          </a:p>
        </p:txBody>
      </p:sp>
      <p:pic>
        <p:nvPicPr>
          <p:cNvPr id="5" name="Image 4" descr="SAM_1039.JPG"/>
          <p:cNvPicPr>
            <a:picLocks noChangeAspect="1"/>
          </p:cNvPicPr>
          <p:nvPr/>
        </p:nvPicPr>
        <p:blipFill>
          <a:blip r:embed="rId4" cstate="print"/>
          <a:stretch>
            <a:fillRect/>
          </a:stretch>
        </p:blipFill>
        <p:spPr>
          <a:xfrm>
            <a:off x="6000760" y="3143248"/>
            <a:ext cx="2500317" cy="3302000"/>
          </a:xfrm>
          <a:prstGeom prst="rect">
            <a:avLst/>
          </a:prstGeom>
          <a:ln w="88900" cap="sq" cmpd="thickThin">
            <a:solidFill>
              <a:schemeClr val="tx2">
                <a:lumMod val="75000"/>
              </a:schemeClr>
            </a:solidFill>
            <a:prstDash val="solid"/>
            <a:miter lim="800000"/>
          </a:ln>
          <a:effectLst>
            <a:innerShdw blurRad="76200">
              <a:srgbClr val="000000"/>
            </a:innerShdw>
          </a:effectLst>
        </p:spPr>
      </p:pic>
      <p:sp>
        <p:nvSpPr>
          <p:cNvPr id="6" name="ZoneTexte 5"/>
          <p:cNvSpPr txBox="1"/>
          <p:nvPr/>
        </p:nvSpPr>
        <p:spPr>
          <a:xfrm>
            <a:off x="571472" y="3643314"/>
            <a:ext cx="5143536" cy="2585323"/>
          </a:xfrm>
          <a:prstGeom prst="rect">
            <a:avLst/>
          </a:prstGeom>
          <a:noFill/>
        </p:spPr>
        <p:txBody>
          <a:bodyPr wrap="square" rtlCol="0">
            <a:spAutoFit/>
          </a:bodyPr>
          <a:lstStyle/>
          <a:p>
            <a:endParaRPr lang="fr-FR" dirty="0" smtClean="0"/>
          </a:p>
          <a:p>
            <a:r>
              <a:rPr lang="fr-FR" dirty="0" smtClean="0"/>
              <a:t>Attention : </a:t>
            </a:r>
          </a:p>
          <a:p>
            <a:endParaRPr lang="fr-FR" dirty="0" smtClean="0"/>
          </a:p>
          <a:p>
            <a:r>
              <a:rPr lang="fr-FR" dirty="0" smtClean="0"/>
              <a:t>	Un espace aérien n’est contrôlé que pendant les horaires de fonctionnement de l’organisme chargé d’y assurer le service de contrôle de la circulation aérienne . En dehors de ces heures , l’espace aérien et non contrôlé . </a:t>
            </a:r>
          </a:p>
          <a:p>
            <a:endParaRPr lang="fr-FR" dirty="0"/>
          </a:p>
        </p:txBody>
      </p:sp>
      <p:sp>
        <p:nvSpPr>
          <p:cNvPr id="7" name="Explosion 2 6"/>
          <p:cNvSpPr/>
          <p:nvPr/>
        </p:nvSpPr>
        <p:spPr>
          <a:xfrm>
            <a:off x="285720" y="3714752"/>
            <a:ext cx="2071702" cy="785818"/>
          </a:xfrm>
          <a:prstGeom prst="irregularSeal2">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checkerboard(across)">
                                      <p:cBhvr>
                                        <p:cTn id="7" dur="1000"/>
                                        <p:tgtEl>
                                          <p:spTgt spid="4">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4">
                                            <p:txEl>
                                              <p:pRg st="3" end="3"/>
                                            </p:txEl>
                                          </p:spTgt>
                                        </p:tgtEl>
                                        <p:attrNameLst>
                                          <p:attrName>style.visibility</p:attrName>
                                        </p:attrNameLst>
                                      </p:cBhvr>
                                      <p:to>
                                        <p:strVal val="visible"/>
                                      </p:to>
                                    </p:set>
                                    <p:animEffect transition="in" filter="checkerboard(across)">
                                      <p:cBhvr>
                                        <p:cTn id="10" dur="1000"/>
                                        <p:tgtEl>
                                          <p:spTgt spid="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checkerboard(across)">
                                      <p:cBhvr>
                                        <p:cTn id="15" dur="1000"/>
                                        <p:tgtEl>
                                          <p:spTgt spid="6">
                                            <p:txEl>
                                              <p:pRg st="1" end="1"/>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checkerboard(across)">
                                      <p:cBhvr>
                                        <p:cTn id="18" dur="1000"/>
                                        <p:tgtEl>
                                          <p:spTgt spid="6">
                                            <p:txEl>
                                              <p:pRg st="3" end="3"/>
                                            </p:txEl>
                                          </p:spTgt>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heckerboard(across)">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2B49154C-2689-4000-8548-AA4EB3458A20}" type="slidenum">
              <a:rPr lang="fr-FR" smtClean="0"/>
              <a:pPr/>
              <a:t>9</a:t>
            </a:fld>
            <a:endParaRPr lang="fr-FR"/>
          </a:p>
        </p:txBody>
      </p:sp>
      <p:pic>
        <p:nvPicPr>
          <p:cNvPr id="3" name="Image 2" descr="Image0034.jpg"/>
          <p:cNvPicPr>
            <a:picLocks noChangeAspect="1"/>
          </p:cNvPicPr>
          <p:nvPr/>
        </p:nvPicPr>
        <p:blipFill>
          <a:blip r:embed="rId2" cstate="print"/>
          <a:stretch>
            <a:fillRect/>
          </a:stretch>
        </p:blipFill>
        <p:spPr>
          <a:xfrm>
            <a:off x="428596" y="1524008"/>
            <a:ext cx="2928942" cy="3905256"/>
          </a:xfrm>
          <a:prstGeom prst="rect">
            <a:avLst/>
          </a:prstGeom>
          <a:ln>
            <a:noFill/>
          </a:ln>
          <a:effectLst>
            <a:softEdge rad="112500"/>
          </a:effectLst>
        </p:spPr>
      </p:pic>
      <p:pic>
        <p:nvPicPr>
          <p:cNvPr id="4" name="Image 3" descr="Image0032.jpg"/>
          <p:cNvPicPr>
            <a:picLocks noChangeAspect="1"/>
          </p:cNvPicPr>
          <p:nvPr/>
        </p:nvPicPr>
        <p:blipFill>
          <a:blip r:embed="rId3" cstate="print"/>
          <a:stretch>
            <a:fillRect/>
          </a:stretch>
        </p:blipFill>
        <p:spPr>
          <a:xfrm>
            <a:off x="3786182" y="285727"/>
            <a:ext cx="4071966" cy="3053975"/>
          </a:xfrm>
          <a:prstGeom prst="ellipse">
            <a:avLst/>
          </a:prstGeom>
          <a:ln>
            <a:noFill/>
          </a:ln>
          <a:effectLst>
            <a:softEdge rad="112500"/>
          </a:effectLst>
        </p:spPr>
      </p:pic>
      <p:pic>
        <p:nvPicPr>
          <p:cNvPr id="5" name="Image 4" descr="Image0033.jpg"/>
          <p:cNvPicPr>
            <a:picLocks noChangeAspect="1"/>
          </p:cNvPicPr>
          <p:nvPr/>
        </p:nvPicPr>
        <p:blipFill>
          <a:blip r:embed="rId4" cstate="print"/>
          <a:stretch>
            <a:fillRect/>
          </a:stretch>
        </p:blipFill>
        <p:spPr>
          <a:xfrm>
            <a:off x="3786182" y="3500438"/>
            <a:ext cx="4143404" cy="3048920"/>
          </a:xfrm>
          <a:prstGeom prst="ellipse">
            <a:avLst/>
          </a:prstGeom>
          <a:ln>
            <a:noFill/>
          </a:ln>
          <a:effectLst>
            <a:softEdge rad="112500"/>
          </a:effectLst>
        </p:spPr>
      </p:pic>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1847</TotalTime>
  <Words>775</Words>
  <Application>Microsoft Office PowerPoint</Application>
  <PresentationFormat>Affichage à l'écran (4:3)</PresentationFormat>
  <Paragraphs>417</Paragraphs>
  <Slides>45</Slides>
  <Notes>5</Notes>
  <HiddenSlides>0</HiddenSlides>
  <MMClips>0</MMClips>
  <ScaleCrop>false</ScaleCrop>
  <HeadingPairs>
    <vt:vector size="4" baseType="variant">
      <vt:variant>
        <vt:lpstr>Thème</vt:lpstr>
      </vt:variant>
      <vt:variant>
        <vt:i4>1</vt:i4>
      </vt:variant>
      <vt:variant>
        <vt:lpstr>Titres des diapositives</vt:lpstr>
      </vt:variant>
      <vt:variant>
        <vt:i4>45</vt:i4>
      </vt:variant>
    </vt:vector>
  </HeadingPairs>
  <TitlesOfParts>
    <vt:vector size="46" baseType="lpstr">
      <vt:lpstr>Débit</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Ma puce</dc:creator>
  <cp:lastModifiedBy>aviatrice</cp:lastModifiedBy>
  <cp:revision>273</cp:revision>
  <dcterms:created xsi:type="dcterms:W3CDTF">2010-04-05T15:09:16Z</dcterms:created>
  <dcterms:modified xsi:type="dcterms:W3CDTF">2010-05-06T21:15:31Z</dcterms:modified>
</cp:coreProperties>
</file>