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2" r:id="rId7"/>
    <p:sldId id="274" r:id="rId8"/>
    <p:sldId id="264" r:id="rId9"/>
    <p:sldId id="265" r:id="rId10"/>
    <p:sldId id="266" r:id="rId11"/>
    <p:sldId id="267" r:id="rId12"/>
    <p:sldId id="263" r:id="rId13"/>
    <p:sldId id="268" r:id="rId14"/>
    <p:sldId id="272" r:id="rId15"/>
    <p:sldId id="271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60"/>
  </p:normalViewPr>
  <p:slideViewPr>
    <p:cSldViewPr>
      <p:cViewPr varScale="1">
        <p:scale>
          <a:sx n="87" d="100"/>
          <a:sy n="87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2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18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40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22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36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4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87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1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073F-BF02-4C38-B181-DC3BF60846D1}" type="datetimeFigureOut">
              <a:rPr lang="fr-FR" smtClean="0"/>
              <a:t>15/12/2013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59C93-BB79-4240-B3C6-7EDCB384B8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85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4901" y="692696"/>
            <a:ext cx="7772400" cy="1944216"/>
          </a:xfrm>
        </p:spPr>
        <p:txBody>
          <a:bodyPr>
            <a:noAutofit/>
          </a:bodyPr>
          <a:lstStyle/>
          <a:p>
            <a:r>
              <a:rPr lang="fr-FR" b="1" dirty="0" smtClean="0"/>
              <a:t>L’INTERRUPTION</a:t>
            </a:r>
            <a:br>
              <a:rPr lang="fr-FR" b="1" dirty="0" smtClean="0"/>
            </a:br>
            <a:r>
              <a:rPr lang="fr-FR" b="1" dirty="0" smtClean="0"/>
              <a:t>VOLONTAIRE</a:t>
            </a:r>
            <a:br>
              <a:rPr lang="fr-FR" b="1" dirty="0" smtClean="0"/>
            </a:br>
            <a:r>
              <a:rPr lang="fr-FR" b="1" dirty="0" smtClean="0"/>
              <a:t>DE VOL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657" y="3121345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Procéder à un atterrissage hors aérodrome accessible</a:t>
            </a:r>
            <a:endParaRPr lang="fr-FR" sz="28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53" y="3888994"/>
            <a:ext cx="5436096" cy="29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3. Cultures fourragères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20888"/>
            <a:ext cx="6366294" cy="40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4</a:t>
            </a:r>
            <a:r>
              <a:rPr lang="fr-FR" dirty="0" smtClean="0"/>
              <a:t>. </a:t>
            </a:r>
            <a:r>
              <a:rPr lang="fr-FR" dirty="0" smtClean="0"/>
              <a:t>Cultures céréalières</a:t>
            </a:r>
          </a:p>
          <a:p>
            <a:pPr marL="0" indent="0">
              <a:buNone/>
            </a:pPr>
            <a:r>
              <a:rPr lang="fr-FR" dirty="0" smtClean="0"/>
              <a:t>Champs labourés non hersés</a:t>
            </a:r>
          </a:p>
          <a:p>
            <a:pPr marL="0" indent="0">
              <a:buNone/>
            </a:pPr>
            <a:r>
              <a:rPr lang="fr-FR" dirty="0" smtClean="0"/>
              <a:t>Prairies (surface, troupeaux)</a:t>
            </a:r>
          </a:p>
          <a:p>
            <a:pPr marL="0" indent="0">
              <a:buNone/>
            </a:pPr>
            <a:r>
              <a:rPr lang="fr-FR" dirty="0"/>
              <a:t>Cultures </a:t>
            </a:r>
            <a:r>
              <a:rPr lang="fr-FR" dirty="0" smtClean="0"/>
              <a:t>hautes</a:t>
            </a:r>
          </a:p>
          <a:p>
            <a:pPr marL="0" indent="0">
              <a:buNone/>
            </a:pPr>
            <a:endParaRPr lang="fr-FR" sz="2800" i="1" dirty="0" smtClean="0"/>
          </a:p>
          <a:p>
            <a:pPr marL="0" indent="0">
              <a:buNone/>
            </a:pPr>
            <a:r>
              <a:rPr lang="fr-FR" sz="2800" i="1" dirty="0" smtClean="0"/>
              <a:t>Dernier recours</a:t>
            </a:r>
            <a:endParaRPr lang="fr-FR" sz="2800" i="1" dirty="0"/>
          </a:p>
          <a:p>
            <a:pPr marL="400050" lvl="1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84578"/>
            <a:ext cx="4448043" cy="33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phase de </a:t>
            </a:r>
            <a:r>
              <a:rPr lang="fr-FR" dirty="0" smtClean="0"/>
              <a:t>reconnaissance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Orientation stratégique (plaine…)</a:t>
            </a:r>
          </a:p>
          <a:p>
            <a:r>
              <a:rPr lang="fr-FR" dirty="0" smtClean="0"/>
              <a:t>Altitude de survol compatible</a:t>
            </a:r>
          </a:p>
          <a:p>
            <a:r>
              <a:rPr lang="fr-FR" dirty="0" smtClean="0"/>
              <a:t>Définir les </a:t>
            </a:r>
            <a:r>
              <a:rPr lang="fr-FR" b="1" dirty="0" smtClean="0"/>
              <a:t>caractéristiques</a:t>
            </a:r>
            <a:r>
              <a:rPr lang="fr-FR" dirty="0" smtClean="0"/>
              <a:t> de l’aire choisie</a:t>
            </a:r>
          </a:p>
          <a:p>
            <a:pPr marL="400050" lvl="1" indent="0">
              <a:buNone/>
            </a:pPr>
            <a:r>
              <a:rPr lang="fr-FR" dirty="0" smtClean="0"/>
              <a:t>Moyen mnémotechnique </a:t>
            </a:r>
            <a:r>
              <a:rPr lang="fr-FR" b="1" dirty="0" smtClean="0"/>
              <a:t>VERDOS</a:t>
            </a:r>
          </a:p>
          <a:p>
            <a:endParaRPr lang="fr-FR" b="1" dirty="0"/>
          </a:p>
          <a:p>
            <a:pPr marL="400050" lvl="1" indent="0">
              <a:buNone/>
            </a:pPr>
            <a:r>
              <a:rPr lang="fr-FR" b="1" dirty="0" smtClean="0"/>
              <a:t>V</a:t>
            </a:r>
            <a:r>
              <a:rPr lang="fr-FR" dirty="0" smtClean="0"/>
              <a:t>ent : sens? Fumées, déplacement de l’ombre des 		     nuages…</a:t>
            </a:r>
          </a:p>
          <a:p>
            <a:pPr marL="400050" lvl="1" indent="0">
              <a:buNone/>
            </a:pPr>
            <a:r>
              <a:rPr lang="fr-FR" b="1" dirty="0" smtClean="0"/>
              <a:t>E</a:t>
            </a:r>
            <a:r>
              <a:rPr lang="fr-FR" dirty="0" smtClean="0"/>
              <a:t>tat : détrempé? </a:t>
            </a:r>
          </a:p>
          <a:p>
            <a:pPr marL="400050" lvl="1" indent="0">
              <a:buNone/>
            </a:pPr>
            <a:r>
              <a:rPr lang="fr-FR" dirty="0"/>
              <a:t>		</a:t>
            </a: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670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/>
              <a:t>R</a:t>
            </a:r>
            <a:r>
              <a:rPr lang="fr-FR" dirty="0" smtClean="0"/>
              <a:t>elief : déclivité, aire d’approche dégagée, altitude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D</a:t>
            </a:r>
            <a:r>
              <a:rPr lang="fr-FR" dirty="0" smtClean="0"/>
              <a:t>istance : estimation avant une mesure plus précise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 smtClean="0"/>
              <a:t>O</a:t>
            </a:r>
            <a:r>
              <a:rPr lang="fr-FR" dirty="0" smtClean="0"/>
              <a:t>bstacles : en approche finale, ils diminuent la surface disponible, risque de collision</a:t>
            </a:r>
          </a:p>
          <a:p>
            <a:pPr marL="0" indent="0">
              <a:buNone/>
            </a:pPr>
            <a:r>
              <a:rPr lang="fr-FR" sz="2600" i="1" dirty="0" smtClean="0"/>
              <a:t>Attention! Lignes électriques, clôtures en bordure, fossés…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b="1" dirty="0" smtClean="0"/>
              <a:t>S</a:t>
            </a:r>
            <a:r>
              <a:rPr lang="fr-FR" dirty="0" smtClean="0"/>
              <a:t>ecours : habitations à proximité</a:t>
            </a:r>
          </a:p>
        </p:txBody>
      </p:sp>
    </p:spTree>
    <p:extLst>
      <p:ext uri="{BB962C8B-B14F-4D97-AF65-F5344CB8AC3E}">
        <p14:creationId xmlns:p14="http://schemas.microsoft.com/office/powerpoint/2010/main" val="385522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9" y="125210"/>
            <a:ext cx="9001000" cy="6748881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5733256"/>
            <a:ext cx="648072" cy="4666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32" y="2336175"/>
            <a:ext cx="831998" cy="5019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" y="5719804"/>
            <a:ext cx="504056" cy="46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d’exécution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1" y="1600200"/>
            <a:ext cx="7313337" cy="4525963"/>
          </a:xfrm>
        </p:spPr>
      </p:pic>
    </p:spTree>
    <p:extLst>
      <p:ext uri="{BB962C8B-B14F-4D97-AF65-F5344CB8AC3E}">
        <p14:creationId xmlns:p14="http://schemas.microsoft.com/office/powerpoint/2010/main" val="212160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1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331236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Phase de décision </a:t>
            </a:r>
            <a:r>
              <a:rPr lang="fr-FR" dirty="0" smtClean="0"/>
              <a:t>CDB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Phase de </a:t>
            </a:r>
            <a:r>
              <a:rPr lang="fr-FR" dirty="0" smtClean="0"/>
              <a:t>reconnaissance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Phase </a:t>
            </a:r>
            <a:r>
              <a:rPr lang="fr-FR" dirty="0" smtClean="0"/>
              <a:t>d’exécution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REX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004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décision CDB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500" dirty="0" smtClean="0"/>
              <a:t>Situations pouvant conduire à une IVV :</a:t>
            </a:r>
          </a:p>
          <a:p>
            <a:pPr marL="0" indent="0">
              <a:buNone/>
            </a:pPr>
            <a:endParaRPr lang="fr-FR" sz="2500" dirty="0" smtClean="0"/>
          </a:p>
          <a:p>
            <a:pPr lvl="1"/>
            <a:r>
              <a:rPr lang="fr-FR" sz="2500" dirty="0" smtClean="0"/>
              <a:t>Dégradation </a:t>
            </a:r>
            <a:r>
              <a:rPr lang="fr-FR" sz="2500" b="1" dirty="0" smtClean="0"/>
              <a:t>météo </a:t>
            </a:r>
            <a:r>
              <a:rPr lang="fr-FR" sz="2500" dirty="0" smtClean="0"/>
              <a:t>– égarement</a:t>
            </a:r>
            <a:endParaRPr lang="fr-FR" sz="2500" dirty="0" smtClean="0"/>
          </a:p>
          <a:p>
            <a:pPr lvl="1"/>
            <a:r>
              <a:rPr lang="fr-FR" sz="2500" b="1" dirty="0" smtClean="0"/>
              <a:t>Carburant</a:t>
            </a:r>
            <a:r>
              <a:rPr lang="fr-FR" sz="2500" dirty="0" smtClean="0"/>
              <a:t> </a:t>
            </a:r>
            <a:r>
              <a:rPr lang="fr-FR" sz="2500" dirty="0" smtClean="0"/>
              <a:t>insuffisant</a:t>
            </a:r>
            <a:endParaRPr lang="fr-FR" sz="2500" dirty="0" smtClean="0"/>
          </a:p>
          <a:p>
            <a:pPr lvl="1"/>
            <a:r>
              <a:rPr lang="fr-FR" sz="2500" dirty="0" smtClean="0"/>
              <a:t>Approche de la </a:t>
            </a:r>
            <a:r>
              <a:rPr lang="fr-FR" sz="2500" b="1" dirty="0" smtClean="0"/>
              <a:t>nuit</a:t>
            </a:r>
            <a:endParaRPr lang="fr-FR" sz="2500" b="1" dirty="0" smtClean="0"/>
          </a:p>
          <a:p>
            <a:pPr lvl="1"/>
            <a:r>
              <a:rPr lang="fr-FR" sz="2500" dirty="0" smtClean="0"/>
              <a:t>Problème </a:t>
            </a:r>
            <a:r>
              <a:rPr lang="fr-FR" sz="2500" b="1" dirty="0" smtClean="0"/>
              <a:t>mécanique</a:t>
            </a:r>
            <a:endParaRPr lang="fr-FR" sz="2500" b="1" dirty="0" smtClean="0"/>
          </a:p>
          <a:p>
            <a:pPr lvl="1"/>
            <a:r>
              <a:rPr lang="fr-FR" sz="2500" b="1" dirty="0"/>
              <a:t>Indisposition</a:t>
            </a:r>
            <a:r>
              <a:rPr lang="fr-FR" sz="2500" dirty="0"/>
              <a:t> </a:t>
            </a:r>
            <a:r>
              <a:rPr lang="fr-FR" sz="2500" dirty="0" smtClean="0"/>
              <a:t>pilote </a:t>
            </a:r>
          </a:p>
          <a:p>
            <a:pPr marL="457200" lvl="1" indent="0">
              <a:buNone/>
            </a:pPr>
            <a:r>
              <a:rPr lang="fr-FR" sz="2500" dirty="0"/>
              <a:t>	</a:t>
            </a:r>
            <a:r>
              <a:rPr lang="fr-FR" sz="2500" dirty="0" smtClean="0"/>
              <a:t>			</a:t>
            </a:r>
            <a:endParaRPr lang="fr-FR" sz="2500" dirty="0" smtClean="0"/>
          </a:p>
          <a:p>
            <a:pPr marL="457200" lvl="1" indent="0">
              <a:buNone/>
            </a:pPr>
            <a:r>
              <a:rPr lang="fr-FR" sz="2500" dirty="0" smtClean="0"/>
              <a:t>				</a:t>
            </a:r>
          </a:p>
          <a:p>
            <a:pPr marL="57150" indent="0" algn="ctr">
              <a:buNone/>
            </a:pPr>
            <a:r>
              <a:rPr lang="fr-FR" sz="2500" i="1" dirty="0" smtClean="0"/>
              <a:t>L’avion vole </a:t>
            </a:r>
            <a:r>
              <a:rPr lang="fr-FR" sz="2500" i="1" dirty="0" smtClean="0"/>
              <a:t>!!!</a:t>
            </a: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2517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décision CDB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Bonne </a:t>
            </a:r>
            <a:r>
              <a:rPr lang="fr-FR" b="1" dirty="0" smtClean="0"/>
              <a:t>préparation </a:t>
            </a:r>
            <a:r>
              <a:rPr lang="fr-FR" dirty="0" smtClean="0"/>
              <a:t>et</a:t>
            </a:r>
            <a:r>
              <a:rPr lang="fr-FR" b="1" dirty="0" smtClean="0"/>
              <a:t> suivi </a:t>
            </a:r>
            <a:r>
              <a:rPr lang="fr-FR" dirty="0" smtClean="0"/>
              <a:t>du vol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 smtClean="0"/>
              <a:t>Envisager une IVV:</a:t>
            </a:r>
          </a:p>
          <a:p>
            <a:r>
              <a:rPr lang="fr-FR" dirty="0" smtClean="0"/>
              <a:t>Ne pas courir le risque de se retrouver piégé dans une situation critique (entonnoir)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Perdre VMC</a:t>
            </a:r>
          </a:p>
          <a:p>
            <a:pPr lvl="1"/>
            <a:r>
              <a:rPr lang="fr-FR" dirty="0" smtClean="0"/>
              <a:t>Voler de nuit sans entraînement (et équipements)</a:t>
            </a:r>
          </a:p>
          <a:p>
            <a:pPr lvl="1"/>
            <a:r>
              <a:rPr lang="fr-FR" dirty="0" smtClean="0"/>
              <a:t>Tomber en panne moteur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Perdre le contrôle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57150" indent="0">
              <a:buNone/>
            </a:pPr>
            <a:r>
              <a:rPr lang="fr-FR" sz="2900" i="1" dirty="0" smtClean="0"/>
              <a:t>Une IVV n’entraîne pas de sanction!</a:t>
            </a:r>
            <a:endParaRPr lang="fr-FR" dirty="0" smtClean="0"/>
          </a:p>
          <a:p>
            <a:pPr lvl="1"/>
            <a:endParaRPr lang="fr-FR" dirty="0" smtClean="0"/>
          </a:p>
          <a:p>
            <a:pPr marL="57150" indent="0">
              <a:buNone/>
            </a:pPr>
            <a:endParaRPr lang="fr-FR" dirty="0" smtClean="0"/>
          </a:p>
          <a:p>
            <a:pPr marL="514350" indent="-45720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3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décision CDB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Autofit/>
          </a:bodyPr>
          <a:lstStyle/>
          <a:p>
            <a:pPr marL="514350" indent="-457200"/>
            <a:r>
              <a:rPr lang="fr-FR" sz="2500" b="1" dirty="0" smtClean="0"/>
              <a:t>Analyse</a:t>
            </a:r>
            <a:r>
              <a:rPr lang="fr-FR" sz="2500" dirty="0" smtClean="0"/>
              <a:t> </a:t>
            </a:r>
            <a:r>
              <a:rPr lang="fr-FR" sz="2500" b="1" dirty="0"/>
              <a:t>objective</a:t>
            </a:r>
            <a:r>
              <a:rPr lang="fr-FR" sz="2500" dirty="0"/>
              <a:t> de la </a:t>
            </a:r>
            <a:r>
              <a:rPr lang="fr-FR" sz="2500" dirty="0" smtClean="0"/>
              <a:t>situation</a:t>
            </a:r>
          </a:p>
          <a:p>
            <a:pPr marL="514350" indent="-457200"/>
            <a:r>
              <a:rPr lang="fr-FR" sz="2500" b="1" dirty="0" smtClean="0"/>
              <a:t>Options</a:t>
            </a:r>
          </a:p>
          <a:p>
            <a:pPr marL="514350" indent="-457200"/>
            <a:r>
              <a:rPr lang="fr-FR" sz="2500" b="1" dirty="0" smtClean="0"/>
              <a:t>Risques</a:t>
            </a:r>
            <a:r>
              <a:rPr lang="fr-FR" sz="2500" dirty="0" smtClean="0"/>
              <a:t> et </a:t>
            </a:r>
            <a:r>
              <a:rPr lang="fr-FR" sz="2500" b="1" dirty="0" smtClean="0"/>
              <a:t>avantages</a:t>
            </a:r>
            <a:r>
              <a:rPr lang="fr-FR" sz="2500" dirty="0" smtClean="0"/>
              <a:t> de chacune</a:t>
            </a:r>
          </a:p>
          <a:p>
            <a:pPr marL="514350" indent="-457200"/>
            <a:r>
              <a:rPr lang="fr-FR" sz="2500" b="1" dirty="0" smtClean="0"/>
              <a:t>Décision</a:t>
            </a:r>
            <a:r>
              <a:rPr lang="fr-FR" sz="2500" dirty="0" smtClean="0"/>
              <a:t> </a:t>
            </a:r>
            <a:r>
              <a:rPr lang="fr-FR" sz="2500" dirty="0"/>
              <a:t>prise tôt = se donner du temps pour construire </a:t>
            </a:r>
            <a:r>
              <a:rPr lang="fr-FR" sz="2500" dirty="0" smtClean="0"/>
              <a:t>son </a:t>
            </a:r>
            <a:r>
              <a:rPr lang="fr-FR" sz="2500" dirty="0"/>
              <a:t>plan </a:t>
            </a:r>
            <a:r>
              <a:rPr lang="fr-FR" sz="2500" dirty="0" smtClean="0"/>
              <a:t>d’action</a:t>
            </a:r>
          </a:p>
          <a:p>
            <a:pPr marL="514350" indent="-457200"/>
            <a:r>
              <a:rPr lang="fr-FR" sz="2500" b="1" dirty="0" smtClean="0"/>
              <a:t>Information</a:t>
            </a:r>
            <a:r>
              <a:rPr lang="fr-FR" sz="2500" dirty="0" smtClean="0"/>
              <a:t> à la fréquence et aux </a:t>
            </a:r>
            <a:r>
              <a:rPr lang="fr-FR" sz="2500" dirty="0" smtClean="0"/>
              <a:t>passagers</a:t>
            </a:r>
            <a:endParaRPr lang="fr-FR" sz="2500" dirty="0"/>
          </a:p>
          <a:p>
            <a:pPr marL="57150" indent="0" algn="ctr">
              <a:buNone/>
            </a:pPr>
            <a:r>
              <a:rPr lang="fr-FR" sz="2500" dirty="0" smtClean="0"/>
              <a:t>Prévoir ~ 15’ entre la décision et l’atterrissage</a:t>
            </a:r>
          </a:p>
          <a:p>
            <a:pPr marL="57150" indent="0" algn="ctr">
              <a:buNone/>
            </a:pPr>
            <a:endParaRPr lang="fr-FR" sz="2500" dirty="0" smtClean="0"/>
          </a:p>
          <a:p>
            <a:pPr marL="57150" indent="0">
              <a:buNone/>
            </a:pPr>
            <a:r>
              <a:rPr lang="fr-FR" sz="1800" i="1" dirty="0" smtClean="0"/>
              <a:t>Attention!</a:t>
            </a:r>
          </a:p>
          <a:p>
            <a:pPr marL="57150" indent="0">
              <a:buNone/>
            </a:pPr>
            <a:r>
              <a:rPr lang="fr-FR" sz="1800" i="1" dirty="0" smtClean="0"/>
              <a:t>Le stress peut altérer la décision, réduire la conscience de la situation et augmenter la charge de travail</a:t>
            </a:r>
            <a:r>
              <a:rPr lang="fr-FR" sz="1800" i="1" dirty="0" smtClean="0"/>
              <a:t>.</a:t>
            </a:r>
            <a:endParaRPr lang="fr-FR" sz="2500" i="1" dirty="0" smtClean="0"/>
          </a:p>
          <a:p>
            <a:pPr marL="57150" indent="0" algn="ctr">
              <a:buNone/>
            </a:pPr>
            <a:r>
              <a:rPr lang="fr-FR" sz="2500" i="1" dirty="0" smtClean="0">
                <a:solidFill>
                  <a:srgbClr val="FF0000"/>
                </a:solidFill>
              </a:rPr>
              <a:t>Priorité </a:t>
            </a:r>
            <a:r>
              <a:rPr lang="fr-FR" sz="2500" i="1" dirty="0" smtClean="0">
                <a:solidFill>
                  <a:srgbClr val="FF0000"/>
                </a:solidFill>
              </a:rPr>
              <a:t>au </a:t>
            </a:r>
            <a:r>
              <a:rPr lang="fr-FR" sz="2500" b="1" i="1" dirty="0" smtClean="0">
                <a:solidFill>
                  <a:srgbClr val="FF0000"/>
                </a:solidFill>
              </a:rPr>
              <a:t>pilotage</a:t>
            </a:r>
            <a:r>
              <a:rPr lang="fr-FR" sz="2500" i="1" dirty="0" smtClean="0">
                <a:solidFill>
                  <a:srgbClr val="FF0000"/>
                </a:solidFill>
              </a:rPr>
              <a:t> et à la </a:t>
            </a:r>
            <a:r>
              <a:rPr lang="fr-FR" sz="2500" b="1" i="1" dirty="0" smtClean="0">
                <a:solidFill>
                  <a:srgbClr val="FF0000"/>
                </a:solidFill>
              </a:rPr>
              <a:t>trajectoire</a:t>
            </a:r>
            <a:endParaRPr lang="fr-FR" sz="25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7025" cy="6858000"/>
          </a:xfrm>
        </p:spPr>
      </p:pic>
      <p:sp>
        <p:nvSpPr>
          <p:cNvPr id="3" name="ZoneTexte 2"/>
          <p:cNvSpPr txBox="1"/>
          <p:nvPr/>
        </p:nvSpPr>
        <p:spPr>
          <a:xfrm>
            <a:off x="755576" y="2132856"/>
            <a:ext cx="7524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PHASE </a:t>
            </a:r>
          </a:p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sz="4800" dirty="0" smtClean="0">
                <a:solidFill>
                  <a:schemeClr val="bg1"/>
                </a:solidFill>
              </a:rPr>
              <a:t>RECONNAISSANCE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phase de reconnaissance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Saisons propices</a:t>
            </a:r>
          </a:p>
          <a:p>
            <a:r>
              <a:rPr lang="fr-FR" dirty="0" smtClean="0"/>
              <a:t>Privilégier champs à cultures basses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35632"/>
            <a:ext cx="6010140" cy="339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1. Chaumes</a:t>
            </a:r>
          </a:p>
          <a:p>
            <a:pPr marL="0" indent="0">
              <a:buNone/>
            </a:pPr>
            <a:r>
              <a:rPr lang="fr-FR" dirty="0"/>
              <a:t>o</a:t>
            </a:r>
            <a:r>
              <a:rPr lang="fr-FR" dirty="0" smtClean="0"/>
              <a:t>u champs</a:t>
            </a:r>
          </a:p>
          <a:p>
            <a:pPr marL="0" indent="0">
              <a:buNone/>
            </a:pPr>
            <a:r>
              <a:rPr lang="fr-FR" dirty="0"/>
              <a:t>s</a:t>
            </a:r>
            <a:r>
              <a:rPr lang="fr-FR" dirty="0" smtClean="0"/>
              <a:t>ans cultures	    </a:t>
            </a:r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36" y="1772816"/>
            <a:ext cx="6049151" cy="454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phase de reconnaissance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2. Champs labourés hersés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19469"/>
            <a:ext cx="610817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323</Words>
  <Application>Microsoft Office PowerPoint</Application>
  <PresentationFormat>Affichage à l'écran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L’INTERRUPTION VOLONTAIRE DE VOL</vt:lpstr>
      <vt:lpstr>Sommaire</vt:lpstr>
      <vt:lpstr>Une décision CDB</vt:lpstr>
      <vt:lpstr>Une décision CDB</vt:lpstr>
      <vt:lpstr>Une décision CDB</vt:lpstr>
      <vt:lpstr>Présentation PowerPoint</vt:lpstr>
      <vt:lpstr>La phase de reconnaissance</vt:lpstr>
      <vt:lpstr>La phase de reconnaissance</vt:lpstr>
      <vt:lpstr>La phase de reconnaissance</vt:lpstr>
      <vt:lpstr>La phase de reconnaissance</vt:lpstr>
      <vt:lpstr>La phase de reconnaissance</vt:lpstr>
      <vt:lpstr>La phase de reconnaissance</vt:lpstr>
      <vt:lpstr>La phase de reconnaissance</vt:lpstr>
      <vt:lpstr>Présentation PowerPoint</vt:lpstr>
      <vt:lpstr>La phase d’exécution</vt:lpstr>
      <vt:lpstr>REX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L’INTERRUPTION VOLONTAIRE DE VOL</dc:title>
  <dc:creator>Jean</dc:creator>
  <cp:lastModifiedBy>Jean</cp:lastModifiedBy>
  <cp:revision>49</cp:revision>
  <dcterms:created xsi:type="dcterms:W3CDTF">2013-12-05T20:09:24Z</dcterms:created>
  <dcterms:modified xsi:type="dcterms:W3CDTF">2013-12-15T12:15:39Z</dcterms:modified>
</cp:coreProperties>
</file>